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notesSlides/notesSlide13.xml" ContentType="application/vnd.openxmlformats-officedocument.presentationml.notesSlide+xml"/>
  <Override PartName="/ppt/charts/chart7.xml" ContentType="application/vnd.openxmlformats-officedocument.drawingml.chart+xml"/>
  <Override PartName="/ppt/notesSlides/notesSlide14.xml" ContentType="application/vnd.openxmlformats-officedocument.presentationml.notesSlide+xml"/>
  <Override PartName="/ppt/charts/chart8.xml" ContentType="application/vnd.openxmlformats-officedocument.drawingml.chart+xml"/>
  <Override PartName="/ppt/drawings/drawing1.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9.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notesSlides/notesSlide20.xml" ContentType="application/vnd.openxmlformats-officedocument.presentationml.notesSlide+xml"/>
  <Override PartName="/ppt/charts/chart12.xml" ContentType="application/vnd.openxmlformats-officedocument.drawingml.chart+xml"/>
  <Override PartName="/ppt/notesSlides/notesSlide21.xml" ContentType="application/vnd.openxmlformats-officedocument.presentationml.notesSlide+xml"/>
  <Override PartName="/ppt/charts/chart13.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4.xml" ContentType="application/vnd.openxmlformats-officedocument.drawingml.chart+xml"/>
  <Override PartName="/ppt/notesSlides/notesSlide25.xml" ContentType="application/vnd.openxmlformats-officedocument.presentationml.notesSlide+xml"/>
  <Override PartName="/ppt/charts/chart15.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6.xml" ContentType="application/vnd.openxmlformats-officedocument.drawingml.chart+xml"/>
  <Override PartName="/ppt/notesSlides/notesSlide28.xml" ContentType="application/vnd.openxmlformats-officedocument.presentationml.notesSlide+xml"/>
  <Override PartName="/ppt/charts/chart17.xml" ContentType="application/vnd.openxmlformats-officedocument.drawingml.chart+xml"/>
  <Override PartName="/ppt/notesSlides/notesSlide29.xml" ContentType="application/vnd.openxmlformats-officedocument.presentationml.notesSlide+xml"/>
  <Override PartName="/ppt/charts/chart18.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9.xml" ContentType="application/vnd.openxmlformats-officedocument.drawingml.chart+xml"/>
  <Override PartName="/ppt/notesSlides/notesSlide33.xml" ContentType="application/vnd.openxmlformats-officedocument.presentationml.notesSlide+xml"/>
  <Override PartName="/ppt/charts/chart20.xml" ContentType="application/vnd.openxmlformats-officedocument.drawingml.chart+xml"/>
  <Override PartName="/ppt/charts/chart21.xml" ContentType="application/vnd.openxmlformats-officedocument.drawingml.chart+xml"/>
  <Override PartName="/ppt/notesSlides/notesSlide34.xml" ContentType="application/vnd.openxmlformats-officedocument.presentationml.notesSlide+xml"/>
  <Override PartName="/ppt/charts/chart22.xml" ContentType="application/vnd.openxmlformats-officedocument.drawingml.chart+xml"/>
  <Override PartName="/ppt/charts/chart23.xml" ContentType="application/vnd.openxmlformats-officedocument.drawingml.chart+xml"/>
  <Override PartName="/ppt/notesSlides/notesSlide35.xml" ContentType="application/vnd.openxmlformats-officedocument.presentationml.notesSlide+xml"/>
  <Override PartName="/ppt/charts/chart24.xml" ContentType="application/vnd.openxmlformats-officedocument.drawingml.chart+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25.xml" ContentType="application/vnd.openxmlformats-officedocument.drawingml.chart+xml"/>
  <Override PartName="/ppt/notesSlides/notesSlide39.xml" ContentType="application/vnd.openxmlformats-officedocument.presentationml.notesSlide+xml"/>
  <Override PartName="/ppt/charts/chart26.xml" ContentType="application/vnd.openxmlformats-officedocument.drawingml.chart+xml"/>
  <Override PartName="/ppt/notesSlides/notesSlide40.xml" ContentType="application/vnd.openxmlformats-officedocument.presentationml.notesSlide+xml"/>
  <Override PartName="/ppt/charts/chart27.xml" ContentType="application/vnd.openxmlformats-officedocument.drawingml.chart+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rts/chart28.xml" ContentType="application/vnd.openxmlformats-officedocument.drawingml.chart+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rts/chart29.xml" ContentType="application/vnd.openxmlformats-officedocument.drawingml.chart+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charts/chart30.xml" ContentType="application/vnd.openxmlformats-officedocument.drawingml.chart+xml"/>
  <Override PartName="/ppt/notesSlides/notesSlide58.xml" ContentType="application/vnd.openxmlformats-officedocument.presentationml.notesSlide+xml"/>
  <Override PartName="/ppt/charts/chart31.xml" ContentType="application/vnd.openxmlformats-officedocument.drawingml.chart+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charts/chart32.xml" ContentType="application/vnd.openxmlformats-officedocument.drawingml.chart+xml"/>
  <Override PartName="/ppt/drawings/drawing2.xml" ContentType="application/vnd.openxmlformats-officedocument.drawingml.chartshapes+xml"/>
  <Override PartName="/ppt/notesSlides/notesSlide62.xml" ContentType="application/vnd.openxmlformats-officedocument.presentationml.notesSlide+xml"/>
  <Override PartName="/ppt/charts/chart33.xml" ContentType="application/vnd.openxmlformats-officedocument.drawingml.chart+xml"/>
  <Override PartName="/ppt/drawings/drawing3.xml" ContentType="application/vnd.openxmlformats-officedocument.drawingml.chartshapes+xml"/>
  <Override PartName="/ppt/notesSlides/notesSlide63.xml" ContentType="application/vnd.openxmlformats-officedocument.presentationml.notesSlide+xml"/>
  <Override PartName="/ppt/charts/chart34.xml" ContentType="application/vnd.openxmlformats-officedocument.drawingml.chart+xml"/>
  <Override PartName="/ppt/drawings/drawing4.xml" ContentType="application/vnd.openxmlformats-officedocument.drawingml.chartshapes+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charts/chart35.xml" ContentType="application/vnd.openxmlformats-officedocument.drawingml.chart+xml"/>
  <Override PartName="/ppt/charts/chart36.xml" ContentType="application/vnd.openxmlformats-officedocument.drawingml.chart+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charts/chart37.xml" ContentType="application/vnd.openxmlformats-officedocument.drawingml.chart+xml"/>
  <Override PartName="/ppt/notesSlides/notesSlide70.xml" ContentType="application/vnd.openxmlformats-officedocument.presentationml.notesSlide+xml"/>
  <Override PartName="/ppt/charts/chart38.xml" ContentType="application/vnd.openxmlformats-officedocument.drawingml.chart+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5"/>
  </p:notesMasterIdLst>
  <p:handoutMasterIdLst>
    <p:handoutMasterId r:id="rId76"/>
  </p:handoutMasterIdLst>
  <p:sldIdLst>
    <p:sldId id="256" r:id="rId2"/>
    <p:sldId id="257" r:id="rId3"/>
    <p:sldId id="260" r:id="rId4"/>
    <p:sldId id="261" r:id="rId5"/>
    <p:sldId id="532" r:id="rId6"/>
    <p:sldId id="478" r:id="rId7"/>
    <p:sldId id="432" r:id="rId8"/>
    <p:sldId id="533" r:id="rId9"/>
    <p:sldId id="352" r:id="rId10"/>
    <p:sldId id="479" r:id="rId11"/>
    <p:sldId id="524" r:id="rId12"/>
    <p:sldId id="480" r:id="rId13"/>
    <p:sldId id="522" r:id="rId14"/>
    <p:sldId id="525" r:id="rId15"/>
    <p:sldId id="358" r:id="rId16"/>
    <p:sldId id="359" r:id="rId17"/>
    <p:sldId id="481" r:id="rId18"/>
    <p:sldId id="534" r:id="rId19"/>
    <p:sldId id="482" r:id="rId20"/>
    <p:sldId id="419" r:id="rId21"/>
    <p:sldId id="483" r:id="rId22"/>
    <p:sldId id="433" r:id="rId23"/>
    <p:sldId id="434" r:id="rId24"/>
    <p:sldId id="436" r:id="rId25"/>
    <p:sldId id="484" r:id="rId26"/>
    <p:sldId id="485" r:id="rId27"/>
    <p:sldId id="486" r:id="rId28"/>
    <p:sldId id="487" r:id="rId29"/>
    <p:sldId id="535" r:id="rId30"/>
    <p:sldId id="488" r:id="rId31"/>
    <p:sldId id="489" r:id="rId32"/>
    <p:sldId id="490" r:id="rId33"/>
    <p:sldId id="491" r:id="rId34"/>
    <p:sldId id="492" r:id="rId35"/>
    <p:sldId id="493" r:id="rId36"/>
    <p:sldId id="444" r:id="rId37"/>
    <p:sldId id="445" r:id="rId38"/>
    <p:sldId id="446" r:id="rId39"/>
    <p:sldId id="447" r:id="rId40"/>
    <p:sldId id="476" r:id="rId41"/>
    <p:sldId id="508" r:id="rId42"/>
    <p:sldId id="400" r:id="rId43"/>
    <p:sldId id="463" r:id="rId44"/>
    <p:sldId id="464" r:id="rId45"/>
    <p:sldId id="537" r:id="rId46"/>
    <p:sldId id="523" r:id="rId47"/>
    <p:sldId id="465" r:id="rId48"/>
    <p:sldId id="466" r:id="rId49"/>
    <p:sldId id="326" r:id="rId50"/>
    <p:sldId id="327" r:id="rId51"/>
    <p:sldId id="269" r:id="rId52"/>
    <p:sldId id="526" r:id="rId53"/>
    <p:sldId id="527" r:id="rId54"/>
    <p:sldId id="528" r:id="rId55"/>
    <p:sldId id="529" r:id="rId56"/>
    <p:sldId id="331" r:id="rId57"/>
    <p:sldId id="349" r:id="rId58"/>
    <p:sldId id="332" r:id="rId59"/>
    <p:sldId id="518" r:id="rId60"/>
    <p:sldId id="519" r:id="rId61"/>
    <p:sldId id="520" r:id="rId62"/>
    <p:sldId id="530" r:id="rId63"/>
    <p:sldId id="531" r:id="rId64"/>
    <p:sldId id="510" r:id="rId65"/>
    <p:sldId id="511" r:id="rId66"/>
    <p:sldId id="512" r:id="rId67"/>
    <p:sldId id="513" r:id="rId68"/>
    <p:sldId id="514" r:id="rId69"/>
    <p:sldId id="515" r:id="rId70"/>
    <p:sldId id="516" r:id="rId71"/>
    <p:sldId id="517" r:id="rId72"/>
    <p:sldId id="333" r:id="rId73"/>
    <p:sldId id="475" r:id="rId7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0000CC"/>
    <a:srgbClr val="7F7F7F"/>
    <a:srgbClr val="0A85FF"/>
    <a:srgbClr val="E46C0A"/>
    <a:srgbClr val="FF00FF"/>
    <a:srgbClr val="0000FF"/>
    <a:srgbClr val="000099"/>
    <a:srgbClr val="FFFFFF"/>
    <a:srgbClr val="2D6C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30" autoAdjust="0"/>
    <p:restoredTop sz="98788" autoAdjust="0"/>
  </p:normalViewPr>
  <p:slideViewPr>
    <p:cSldViewPr showGuides="1">
      <p:cViewPr varScale="1">
        <p:scale>
          <a:sx n="107" d="100"/>
          <a:sy n="107" d="100"/>
        </p:scale>
        <p:origin x="108" y="144"/>
      </p:cViewPr>
      <p:guideLst>
        <p:guide orient="horz" pos="2160"/>
        <p:guide pos="2880"/>
      </p:guideLst>
    </p:cSldViewPr>
  </p:slideViewPr>
  <p:notesTextViewPr>
    <p:cViewPr>
      <p:scale>
        <a:sx n="100" d="100"/>
        <a:sy n="100" d="100"/>
      </p:scale>
      <p:origin x="0" y="0"/>
    </p:cViewPr>
  </p:notesTextViewPr>
  <p:sorterViewPr>
    <p:cViewPr>
      <p:scale>
        <a:sx n="36" d="100"/>
        <a:sy n="36" d="100"/>
      </p:scale>
      <p:origin x="0" y="0"/>
    </p:cViewPr>
  </p:sorterViewPr>
  <p:notesViewPr>
    <p:cSldViewPr showGuides="1">
      <p:cViewPr varScale="1">
        <p:scale>
          <a:sx n="50" d="100"/>
          <a:sy n="50" d="100"/>
        </p:scale>
        <p:origin x="-2299"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Hoja_de_c_lculo_de_Microsoft_Excel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Hoja_de_c_lculo_de_Microsoft_Excel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Hoja_de_c_lculo_de_Microsoft_Excel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Hoja_de_c_lculo_de_Microsoft_Excel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Hoja_de_c_lculo_de_Microsoft_Excel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Hoja_de_c_lculo_de_Microsoft_Excel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Hoja_de_c_lculo_de_Microsoft_Excel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Hoja_de_c_lculo_de_Microsoft_Excel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Hoja_de_c_lculo_de_Microsoft_Excel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Hoja_de_c_lculo_de_Microsoft_Excel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Excel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Hoja_de_c_lculo_de_Microsoft_Excel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Hoja_de_c_lculo_de_Microsoft_Excel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Hoja_de_c_lculo_de_Microsoft_Excel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Hoja_de_c_lculo_de_Microsoft_Excel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Hoja_de_c_lculo_de_Microsoft_Excel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Hoja_de_c_lculo_de_Microsoft_Excel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Hoja_de_c_lculo_de_Microsoft_Excel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Hoja_de_c_lculo_de_Microsoft_Excel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Hoja_de_c_lculo_de_Microsoft_Excel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Hoja_de_c_lculo_de_Microsoft_Excel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Hoja_de_c_lculo_de_Microsoft_Excel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Hoja_de_c_lculo_de_Microsoft_Excel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Hoja_de_c_lculo_de_Microsoft_Excel31.xlsx"/></Relationships>
</file>

<file path=ppt/charts/_rels/chart3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Hoja_de_c_lculo_de_Microsoft_Excel32.xlsx"/></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Hoja_de_c_lculo_de_Microsoft_Excel33.xlsx"/></Relationships>
</file>

<file path=ppt/charts/_rels/chart3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Hoja_de_c_lculo_de_Microsoft_Excel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Hoja_de_c_lculo_de_Microsoft_Excel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Hoja_de_c_lculo_de_Microsoft_Excel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Hoja_de_c_lculo_de_Microsoft_Excel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Hoja_de_c_lculo_de_Microsoft_Excel38.xlsx"/></Relationships>
</file>

<file path=ppt/charts/_rels/chart4.xml.rels><?xml version="1.0" encoding="UTF-8" standalone="yes"?>
<Relationships xmlns="http://schemas.openxmlformats.org/package/2006/relationships"><Relationship Id="rId1" Type="http://schemas.openxmlformats.org/officeDocument/2006/relationships/package" Target="../embeddings/Hoja_de_c_lculo_de_Microsoft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Hoja_de_c_lculo_de_Microsoft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Hoja_de_c_lculo_de_Microsoft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Hoja_de_c_lculo_de_Microsoft_Excel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Hoja_de_c_lculo_de_Microsoft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Hoja_de_c_lculo_de_Microsoft_Excel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04750238479248"/>
          <c:y val="4.0152978657920113E-2"/>
          <c:w val="0.79667519181585666"/>
          <c:h val="0.766730401529643"/>
        </c:manualLayout>
      </c:layout>
      <c:barChart>
        <c:barDir val="col"/>
        <c:grouping val="clustered"/>
        <c:varyColors val="0"/>
        <c:ser>
          <c:idx val="1"/>
          <c:order val="0"/>
          <c:tx>
            <c:strRef>
              <c:f>Sheet1!$B$1</c:f>
              <c:strCache>
                <c:ptCount val="1"/>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Muy buena</c:v>
                </c:pt>
                <c:pt idx="1">
                  <c:v>Buena</c:v>
                </c:pt>
                <c:pt idx="2">
                  <c:v>Regular</c:v>
                </c:pt>
                <c:pt idx="3">
                  <c:v>Mala</c:v>
                </c:pt>
                <c:pt idx="4">
                  <c:v>Muy mala</c:v>
                </c:pt>
              </c:strCache>
            </c:strRef>
          </c:cat>
          <c:val>
            <c:numRef>
              <c:f>Sheet1!$B$2:$B$6</c:f>
              <c:numCache>
                <c:formatCode>General</c:formatCode>
                <c:ptCount val="5"/>
                <c:pt idx="0">
                  <c:v>0.70000000000000062</c:v>
                </c:pt>
                <c:pt idx="1">
                  <c:v>31.1</c:v>
                </c:pt>
                <c:pt idx="2">
                  <c:v>19.899999999999999</c:v>
                </c:pt>
                <c:pt idx="3">
                  <c:v>36</c:v>
                </c:pt>
                <c:pt idx="4">
                  <c:v>12.2</c:v>
                </c:pt>
              </c:numCache>
            </c:numRef>
          </c:val>
        </c:ser>
        <c:dLbls>
          <c:showLegendKey val="0"/>
          <c:showVal val="1"/>
          <c:showCatName val="0"/>
          <c:showSerName val="0"/>
          <c:showPercent val="0"/>
          <c:showBubbleSize val="0"/>
        </c:dLbls>
        <c:gapWidth val="100"/>
        <c:axId val="66978768"/>
        <c:axId val="224247712"/>
      </c:barChart>
      <c:catAx>
        <c:axId val="66978768"/>
        <c:scaling>
          <c:orientation val="minMax"/>
        </c:scaling>
        <c:delete val="0"/>
        <c:axPos val="b"/>
        <c:numFmt formatCode="General" sourceLinked="1"/>
        <c:majorTickMark val="out"/>
        <c:minorTickMark val="none"/>
        <c:tickLblPos val="low"/>
        <c:spPr>
          <a:ln w="3049">
            <a:solidFill>
              <a:schemeClr val="tx1"/>
            </a:solidFill>
            <a:prstDash val="solid"/>
          </a:ln>
        </c:spPr>
        <c:txPr>
          <a:bodyPr rot="0" vert="horz"/>
          <a:lstStyle/>
          <a:p>
            <a:pPr>
              <a:defRPr sz="1100" b="1" i="0" u="none" strike="noStrike" baseline="0">
                <a:solidFill>
                  <a:schemeClr val="tx1"/>
                </a:solidFill>
                <a:latin typeface="+mn-lt"/>
                <a:ea typeface="Tahoma"/>
                <a:cs typeface="Tahoma"/>
              </a:defRPr>
            </a:pPr>
            <a:endParaRPr lang="es-ES"/>
          </a:p>
        </c:txPr>
        <c:crossAx val="224247712"/>
        <c:crosses val="autoZero"/>
        <c:auto val="1"/>
        <c:lblAlgn val="ctr"/>
        <c:lblOffset val="100"/>
        <c:tickLblSkip val="1"/>
        <c:tickMarkSkip val="1"/>
        <c:noMultiLvlLbl val="0"/>
      </c:catAx>
      <c:valAx>
        <c:axId val="224247712"/>
        <c:scaling>
          <c:orientation val="minMax"/>
          <c:max val="50"/>
          <c:min val="0"/>
        </c:scaling>
        <c:delete val="0"/>
        <c:axPos val="l"/>
        <c:numFmt formatCode="General" sourceLinked="1"/>
        <c:majorTickMark val="out"/>
        <c:minorTickMark val="none"/>
        <c:tickLblPos val="nextTo"/>
        <c:spPr>
          <a:ln w="3049">
            <a:solidFill>
              <a:schemeClr val="tx1"/>
            </a:solidFill>
            <a:prstDash val="solid"/>
          </a:ln>
        </c:spPr>
        <c:txPr>
          <a:bodyPr rot="0" vert="horz"/>
          <a:lstStyle/>
          <a:p>
            <a:pPr>
              <a:defRPr sz="1152" b="1" i="0" u="none" strike="noStrike" baseline="0">
                <a:solidFill>
                  <a:schemeClr val="tx1"/>
                </a:solidFill>
                <a:latin typeface="Tahoma"/>
                <a:ea typeface="Tahoma"/>
                <a:cs typeface="Tahoma"/>
              </a:defRPr>
            </a:pPr>
            <a:endParaRPr lang="es-ES"/>
          </a:p>
        </c:txPr>
        <c:crossAx val="66978768"/>
        <c:crosses val="autoZero"/>
        <c:crossBetween val="between"/>
        <c:majorUnit val="10"/>
      </c:valAx>
      <c:spPr>
        <a:noFill/>
        <a:ln w="25400">
          <a:noFill/>
        </a:ln>
      </c:spPr>
    </c:plotArea>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740553979202123E-2"/>
          <c:y val="9.877159299036449E-2"/>
          <c:w val="0.86594060122271055"/>
          <c:h val="0.62337102281228163"/>
        </c:manualLayout>
      </c:layout>
      <c:barChart>
        <c:barDir val="col"/>
        <c:grouping val="clustered"/>
        <c:varyColors val="0"/>
        <c:ser>
          <c:idx val="0"/>
          <c:order val="0"/>
          <c:tx>
            <c:strRef>
              <c:f>Sheet1!$B$1</c:f>
              <c:strCache>
                <c:ptCount val="1"/>
                <c:pt idx="0">
                  <c:v>Buena o muy buena</c:v>
                </c:pt>
              </c:strCache>
            </c:strRef>
          </c:tx>
          <c:spPr>
            <a:ln w="13845">
              <a:noFill/>
            </a:ln>
            <a:scene3d>
              <a:camera prst="orthographicFront"/>
              <a:lightRig rig="threePt" dir="t"/>
            </a:scene3d>
            <a:sp3d>
              <a:bevelT/>
            </a:sp3d>
          </c:spPr>
          <c:invertIfNegative val="0"/>
          <c:dLbls>
            <c:dLbl>
              <c:idx val="0"/>
              <c:layout>
                <c:manualLayout>
                  <c:x val="-3.1143977437182095E-3"/>
                  <c:y val="-3.080024832936749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6798526826285942E-3"/>
                  <c:y val="-2.132566540187269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4660135795659484E-3"/>
                  <c:y val="-3.05550628712214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357367006076861E-3"/>
                  <c:y val="-4.439894896145968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8.1346568668924923E-3"/>
                  <c:y val="-1.8330787988948157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Mode val="edge"/>
                  <c:yMode val="edge"/>
                  <c:x val="0.35288270377734576"/>
                  <c:y val="8.0756013745704527E-2"/>
                </c:manualLayout>
              </c:layout>
              <c:spPr>
                <a:noFill/>
                <a:ln w="13845">
                  <a:noFill/>
                </a:ln>
              </c:spPr>
              <c:txPr>
                <a:bodyPr/>
                <a:lstStyle/>
                <a:p>
                  <a:pPr>
                    <a:defRPr sz="1100" b="1" i="0" u="none" strike="noStrike" baseline="0">
                      <a:solidFill>
                        <a:srgbClr val="000000"/>
                      </a:solidFill>
                      <a:latin typeface="+mj-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spPr>
              <a:noFill/>
              <a:ln w="13845">
                <a:noFill/>
              </a:ln>
            </c:spPr>
            <c:txPr>
              <a:bodyPr/>
              <a:lstStyle/>
              <a:p>
                <a:pPr>
                  <a:defRPr sz="11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18-29</c:v>
                </c:pt>
                <c:pt idx="1">
                  <c:v>30-39</c:v>
                </c:pt>
                <c:pt idx="2">
                  <c:v>40-49</c:v>
                </c:pt>
                <c:pt idx="3">
                  <c:v>50-64</c:v>
                </c:pt>
                <c:pt idx="4">
                  <c:v>65 y +</c:v>
                </c:pt>
              </c:strCache>
            </c:strRef>
          </c:cat>
          <c:val>
            <c:numRef>
              <c:f>Sheet1!$B$2:$B$6</c:f>
              <c:numCache>
                <c:formatCode>0</c:formatCode>
                <c:ptCount val="5"/>
                <c:pt idx="0">
                  <c:v>36.46</c:v>
                </c:pt>
                <c:pt idx="1">
                  <c:v>37.620000000000012</c:v>
                </c:pt>
                <c:pt idx="2">
                  <c:v>37.44</c:v>
                </c:pt>
                <c:pt idx="3">
                  <c:v>33.17</c:v>
                </c:pt>
                <c:pt idx="4">
                  <c:v>36.870000000000005</c:v>
                </c:pt>
              </c:numCache>
            </c:numRef>
          </c:val>
        </c:ser>
        <c:ser>
          <c:idx val="1"/>
          <c:order val="1"/>
          <c:tx>
            <c:strRef>
              <c:f>Sheet1!$C$1</c:f>
              <c:strCache>
                <c:ptCount val="1"/>
                <c:pt idx="0">
                  <c:v>Mala o muy mala</c:v>
                </c:pt>
              </c:strCache>
            </c:strRef>
          </c:tx>
          <c:spPr>
            <a:ln w="13845">
              <a:noFill/>
            </a:ln>
            <a:scene3d>
              <a:camera prst="orthographicFront"/>
              <a:lightRig rig="threePt" dir="t"/>
            </a:scene3d>
            <a:sp3d>
              <a:bevelT/>
            </a:sp3d>
          </c:spPr>
          <c:invertIfNegative val="0"/>
          <c:dLbls>
            <c:dLbl>
              <c:idx val="0"/>
              <c:layout>
                <c:manualLayout>
                  <c:x val="6.3513146441197908E-3"/>
                  <c:y val="-1.941108909768512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1737681134868542E-4"/>
                  <c:y val="-2.8885251797608962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6.0118684020369082E-3"/>
                  <c:y val="-1.40596664490883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5.8419041166538534E-3"/>
                  <c:y val="-2.220918303727065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1636395707341894E-2"/>
                  <c:y val="-3.2273275929641576E-2"/>
                </c:manualLayout>
              </c:layout>
              <c:showLegendKey val="0"/>
              <c:showVal val="1"/>
              <c:showCatName val="0"/>
              <c:showSerName val="0"/>
              <c:showPercent val="0"/>
              <c:showBubbleSize val="0"/>
              <c:extLst>
                <c:ext xmlns:c15="http://schemas.microsoft.com/office/drawing/2012/chart" uri="{CE6537A1-D6FC-4f65-9D91-7224C49458BB}"/>
              </c:extLst>
            </c:dLbl>
            <c:spPr>
              <a:noFill/>
              <a:ln w="13845">
                <a:noFill/>
              </a:ln>
            </c:spPr>
            <c:txPr>
              <a:bodyPr/>
              <a:lstStyle/>
              <a:p>
                <a:pPr>
                  <a:defRPr sz="11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18-29</c:v>
                </c:pt>
                <c:pt idx="1">
                  <c:v>30-39</c:v>
                </c:pt>
                <c:pt idx="2">
                  <c:v>40-49</c:v>
                </c:pt>
                <c:pt idx="3">
                  <c:v>50-64</c:v>
                </c:pt>
                <c:pt idx="4">
                  <c:v>65 y +</c:v>
                </c:pt>
              </c:strCache>
            </c:strRef>
          </c:cat>
          <c:val>
            <c:numRef>
              <c:f>Sheet1!$C$2:$C$6</c:f>
              <c:numCache>
                <c:formatCode>0</c:formatCode>
                <c:ptCount val="5"/>
                <c:pt idx="0">
                  <c:v>55.8</c:v>
                </c:pt>
                <c:pt idx="1">
                  <c:v>50</c:v>
                </c:pt>
                <c:pt idx="2">
                  <c:v>53.85</c:v>
                </c:pt>
                <c:pt idx="3">
                  <c:v>47.32</c:v>
                </c:pt>
                <c:pt idx="4">
                  <c:v>36.410000000000004</c:v>
                </c:pt>
              </c:numCache>
            </c:numRef>
          </c:val>
        </c:ser>
        <c:dLbls>
          <c:showLegendKey val="0"/>
          <c:showVal val="1"/>
          <c:showCatName val="0"/>
          <c:showSerName val="0"/>
          <c:showPercent val="0"/>
          <c:showBubbleSize val="0"/>
        </c:dLbls>
        <c:gapWidth val="150"/>
        <c:axId val="223083672"/>
        <c:axId val="223084064"/>
      </c:barChart>
      <c:catAx>
        <c:axId val="223083672"/>
        <c:scaling>
          <c:orientation val="minMax"/>
        </c:scaling>
        <c:delete val="0"/>
        <c:axPos val="b"/>
        <c:numFmt formatCode="General" sourceLinked="1"/>
        <c:majorTickMark val="out"/>
        <c:minorTickMark val="none"/>
        <c:tickLblPos val="low"/>
        <c:spPr>
          <a:ln w="1731">
            <a:solidFill>
              <a:srgbClr val="000000"/>
            </a:solidFill>
            <a:prstDash val="solid"/>
          </a:ln>
        </c:spPr>
        <c:txPr>
          <a:bodyPr rot="0" vert="horz"/>
          <a:lstStyle/>
          <a:p>
            <a:pPr>
              <a:defRPr sz="1050" b="1" i="0" u="none" strike="noStrike" baseline="0">
                <a:solidFill>
                  <a:srgbClr val="000000"/>
                </a:solidFill>
                <a:latin typeface="+mn-lt"/>
                <a:ea typeface="Verdana"/>
                <a:cs typeface="Verdana"/>
              </a:defRPr>
            </a:pPr>
            <a:endParaRPr lang="es-ES"/>
          </a:p>
        </c:txPr>
        <c:crossAx val="223084064"/>
        <c:crosses val="autoZero"/>
        <c:auto val="1"/>
        <c:lblAlgn val="ctr"/>
        <c:lblOffset val="100"/>
        <c:tickLblSkip val="1"/>
        <c:tickMarkSkip val="1"/>
        <c:noMultiLvlLbl val="0"/>
      </c:catAx>
      <c:valAx>
        <c:axId val="223084064"/>
        <c:scaling>
          <c:orientation val="minMax"/>
          <c:max val="80"/>
          <c:min val="0"/>
        </c:scaling>
        <c:delete val="0"/>
        <c:axPos val="l"/>
        <c:numFmt formatCode="0" sourceLinked="1"/>
        <c:majorTickMark val="out"/>
        <c:minorTickMark val="none"/>
        <c:tickLblPos val="nextTo"/>
        <c:spPr>
          <a:ln w="1731">
            <a:solidFill>
              <a:srgbClr val="000000"/>
            </a:solidFill>
            <a:prstDash val="solid"/>
          </a:ln>
        </c:spPr>
        <c:txPr>
          <a:bodyPr rot="0" vert="horz"/>
          <a:lstStyle/>
          <a:p>
            <a:pPr>
              <a:defRPr sz="1200" b="1" i="0" u="none" strike="noStrike" baseline="0">
                <a:solidFill>
                  <a:srgbClr val="000000"/>
                </a:solidFill>
                <a:latin typeface="+mn-lt"/>
                <a:ea typeface="Verdana"/>
                <a:cs typeface="Verdana"/>
              </a:defRPr>
            </a:pPr>
            <a:endParaRPr lang="es-ES"/>
          </a:p>
        </c:txPr>
        <c:crossAx val="223083672"/>
        <c:crosses val="autoZero"/>
        <c:crossBetween val="between"/>
        <c:majorUnit val="10"/>
      </c:valAx>
      <c:spPr>
        <a:noFill/>
        <a:ln w="25400">
          <a:noFill/>
        </a:ln>
      </c:spPr>
    </c:plotArea>
    <c:legend>
      <c:legendPos val="r"/>
      <c:legendEntry>
        <c:idx val="1"/>
        <c:txPr>
          <a:bodyPr/>
          <a:lstStyle/>
          <a:p>
            <a:pPr>
              <a:defRPr sz="1200" b="1" i="0" u="none" strike="noStrike" baseline="0">
                <a:solidFill>
                  <a:srgbClr val="000000"/>
                </a:solidFill>
                <a:latin typeface="+mn-lt"/>
                <a:ea typeface="Tahoma"/>
                <a:cs typeface="Tahoma"/>
              </a:defRPr>
            </a:pPr>
            <a:endParaRPr lang="es-ES"/>
          </a:p>
        </c:txPr>
      </c:legendEntry>
      <c:layout>
        <c:manualLayout>
          <c:xMode val="edge"/>
          <c:yMode val="edge"/>
          <c:x val="0.12738424967692971"/>
          <c:y val="0.82507811632041594"/>
          <c:w val="0.7237338695057437"/>
          <c:h val="0.16610334613543695"/>
        </c:manualLayout>
      </c:layout>
      <c:overlay val="0"/>
      <c:spPr>
        <a:solidFill>
          <a:srgbClr val="FFFFFF"/>
        </a:solidFill>
        <a:ln w="13845">
          <a:noFill/>
        </a:ln>
      </c:spPr>
      <c:txPr>
        <a:bodyPr/>
        <a:lstStyle/>
        <a:p>
          <a:pPr>
            <a:defRPr sz="1200" b="1" i="0" u="none" strike="noStrike" baseline="0">
              <a:solidFill>
                <a:srgbClr val="000000"/>
              </a:solidFill>
              <a:latin typeface="+mn-lt"/>
              <a:ea typeface="Tahoma"/>
              <a:cs typeface="Tahoma"/>
            </a:defRPr>
          </a:pPr>
          <a:endParaRPr lang="es-ES"/>
        </a:p>
      </c:txPr>
    </c:legend>
    <c:plotVisOnly val="1"/>
    <c:dispBlanksAs val="gap"/>
    <c:showDLblsOverMax val="0"/>
  </c:chart>
  <c:spPr>
    <a:noFill/>
    <a:ln>
      <a:noFill/>
    </a:ln>
  </c:spPr>
  <c:txPr>
    <a:bodyPr/>
    <a:lstStyle/>
    <a:p>
      <a:pPr>
        <a:defRPr sz="981" b="1" i="0" u="none" strike="noStrike" baseline="0">
          <a:solidFill>
            <a:srgbClr val="000000"/>
          </a:solidFill>
          <a:latin typeface="Times New Roman"/>
          <a:ea typeface="Times New Roman"/>
          <a:cs typeface="Times New Roman"/>
        </a:defRPr>
      </a:pPr>
      <a:endParaRPr lang="es-E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663003411912733E-2"/>
          <c:y val="1.2006861063464843E-2"/>
          <c:w val="0.91505044898825616"/>
          <c:h val="0.6264823056932165"/>
        </c:manualLayout>
      </c:layout>
      <c:barChart>
        <c:barDir val="col"/>
        <c:grouping val="clustered"/>
        <c:varyColors val="0"/>
        <c:ser>
          <c:idx val="0"/>
          <c:order val="0"/>
          <c:tx>
            <c:strRef>
              <c:f>Sheet1!$B$1</c:f>
              <c:strCache>
                <c:ptCount val="1"/>
                <c:pt idx="0">
                  <c:v>Buena o muy buena</c:v>
                </c:pt>
              </c:strCache>
            </c:strRef>
          </c:tx>
          <c:spPr>
            <a:ln w="12045">
              <a:noFill/>
            </a:ln>
            <a:scene3d>
              <a:camera prst="orthographicFront"/>
              <a:lightRig rig="threePt" dir="t"/>
            </a:scene3d>
            <a:sp3d>
              <a:bevelT/>
            </a:sp3d>
          </c:spPr>
          <c:invertIfNegative val="0"/>
          <c:dLbls>
            <c:dLbl>
              <c:idx val="0"/>
              <c:layout>
                <c:manualLayout>
                  <c:x val="-7.0046446493833934E-3"/>
                  <c:y val="-3.266633300114780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462756347536363E-3"/>
                  <c:y val="-2.8443094434705076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9736345370406934E-3"/>
                  <c:y val="-2.8951513203823491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979232806290398E-2"/>
                  <c:y val="-2.190092436238262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4124629080118679"/>
                  <c:y val="1.3722126929674101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Mode val="edge"/>
                  <c:yMode val="edge"/>
                  <c:x val="0.35113748763600394"/>
                  <c:y val="8.0617495711835727E-2"/>
                </c:manualLayout>
              </c:layout>
              <c:spPr>
                <a:noFill/>
                <a:ln w="12045">
                  <a:noFill/>
                </a:ln>
              </c:spPr>
              <c:txPr>
                <a:bodyPr/>
                <a:lstStyle/>
                <a:p>
                  <a:pPr>
                    <a:defRPr sz="1100" b="1" i="0" u="none" strike="noStrike" baseline="0">
                      <a:solidFill>
                        <a:srgbClr val="000000"/>
                      </a:solidFill>
                      <a:latin typeface="+mn-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Sin estudios</c:v>
                </c:pt>
                <c:pt idx="1">
                  <c:v>Primaria</c:v>
                </c:pt>
                <c:pt idx="2">
                  <c:v>Secundaria</c:v>
                </c:pt>
                <c:pt idx="3">
                  <c:v>Universitarios</c:v>
                </c:pt>
              </c:strCache>
            </c:strRef>
          </c:cat>
          <c:val>
            <c:numRef>
              <c:f>Sheet1!$B$2:$B$5</c:f>
              <c:numCache>
                <c:formatCode>0</c:formatCode>
                <c:ptCount val="4"/>
                <c:pt idx="0">
                  <c:v>36.36</c:v>
                </c:pt>
                <c:pt idx="1">
                  <c:v>38.92</c:v>
                </c:pt>
                <c:pt idx="2">
                  <c:v>32.92</c:v>
                </c:pt>
                <c:pt idx="3">
                  <c:v>35.230000000000011</c:v>
                </c:pt>
              </c:numCache>
            </c:numRef>
          </c:val>
        </c:ser>
        <c:ser>
          <c:idx val="1"/>
          <c:order val="1"/>
          <c:tx>
            <c:strRef>
              <c:f>Sheet1!$C$1</c:f>
              <c:strCache>
                <c:ptCount val="1"/>
                <c:pt idx="0">
                  <c:v>Mala o muy mala</c:v>
                </c:pt>
              </c:strCache>
            </c:strRef>
          </c:tx>
          <c:spPr>
            <a:ln w="12045">
              <a:noFill/>
            </a:ln>
            <a:scene3d>
              <a:camera prst="orthographicFront"/>
              <a:lightRig rig="threePt" dir="t"/>
            </a:scene3d>
            <a:sp3d>
              <a:bevelT/>
            </a:sp3d>
          </c:spPr>
          <c:invertIfNegative val="0"/>
          <c:dLbls>
            <c:dLbl>
              <c:idx val="0"/>
              <c:layout>
                <c:manualLayout>
                  <c:x val="-3.0310625867191405E-3"/>
                  <c:y val="-1.373873529440324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633789634910812E-3"/>
                  <c:y val="-1.3738735294403247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8849293751040167E-2"/>
                  <c:y val="-2.574559635786783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7919897516878325E-2"/>
                  <c:y val="-3.390778542584758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5905044510386375"/>
                  <c:y val="0.21955403087478798"/>
                </c:manualLayout>
              </c:layout>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Sin estudios</c:v>
                </c:pt>
                <c:pt idx="1">
                  <c:v>Primaria</c:v>
                </c:pt>
                <c:pt idx="2">
                  <c:v>Secundaria</c:v>
                </c:pt>
                <c:pt idx="3">
                  <c:v>Universitarios</c:v>
                </c:pt>
              </c:strCache>
            </c:strRef>
          </c:cat>
          <c:val>
            <c:numRef>
              <c:f>Sheet1!$C$2:$C$5</c:f>
              <c:numCache>
                <c:formatCode>0</c:formatCode>
                <c:ptCount val="4"/>
                <c:pt idx="0">
                  <c:v>31.82</c:v>
                </c:pt>
                <c:pt idx="1">
                  <c:v>44.58</c:v>
                </c:pt>
                <c:pt idx="2">
                  <c:v>52.08</c:v>
                </c:pt>
                <c:pt idx="3">
                  <c:v>56.06</c:v>
                </c:pt>
              </c:numCache>
            </c:numRef>
          </c:val>
        </c:ser>
        <c:dLbls>
          <c:showLegendKey val="0"/>
          <c:showVal val="1"/>
          <c:showCatName val="0"/>
          <c:showSerName val="0"/>
          <c:showPercent val="0"/>
          <c:showBubbleSize val="0"/>
        </c:dLbls>
        <c:gapWidth val="150"/>
        <c:axId val="222826616"/>
        <c:axId val="222827008"/>
      </c:barChart>
      <c:catAx>
        <c:axId val="222826616"/>
        <c:scaling>
          <c:orientation val="minMax"/>
        </c:scaling>
        <c:delete val="0"/>
        <c:axPos val="b"/>
        <c:numFmt formatCode="General" sourceLinked="1"/>
        <c:majorTickMark val="out"/>
        <c:minorTickMark val="none"/>
        <c:tickLblPos val="low"/>
        <c:spPr>
          <a:ln w="1506">
            <a:solidFill>
              <a:srgbClr val="000000"/>
            </a:solidFill>
            <a:prstDash val="solid"/>
          </a:ln>
        </c:spPr>
        <c:txPr>
          <a:bodyPr rot="0" vert="horz"/>
          <a:lstStyle/>
          <a:p>
            <a:pPr>
              <a:defRPr sz="1000" b="1" i="0" u="none" strike="noStrike" baseline="0">
                <a:solidFill>
                  <a:srgbClr val="000000"/>
                </a:solidFill>
                <a:latin typeface="+mn-lt"/>
                <a:ea typeface="Verdana"/>
                <a:cs typeface="Verdana"/>
              </a:defRPr>
            </a:pPr>
            <a:endParaRPr lang="es-ES"/>
          </a:p>
        </c:txPr>
        <c:crossAx val="222827008"/>
        <c:crosses val="autoZero"/>
        <c:auto val="1"/>
        <c:lblAlgn val="ctr"/>
        <c:lblOffset val="100"/>
        <c:tickLblSkip val="1"/>
        <c:tickMarkSkip val="1"/>
        <c:noMultiLvlLbl val="0"/>
      </c:catAx>
      <c:valAx>
        <c:axId val="222827008"/>
        <c:scaling>
          <c:orientation val="minMax"/>
          <c:max val="80"/>
          <c:min val="0"/>
        </c:scaling>
        <c:delete val="0"/>
        <c:axPos val="l"/>
        <c:numFmt formatCode="0" sourceLinked="1"/>
        <c:majorTickMark val="out"/>
        <c:minorTickMark val="none"/>
        <c:tickLblPos val="nextTo"/>
        <c:spPr>
          <a:ln w="1506">
            <a:solidFill>
              <a:srgbClr val="000000"/>
            </a:solidFill>
            <a:prstDash val="solid"/>
          </a:ln>
        </c:spPr>
        <c:txPr>
          <a:bodyPr rot="0" vert="horz"/>
          <a:lstStyle/>
          <a:p>
            <a:pPr>
              <a:defRPr sz="1100" b="1" i="0" u="none" strike="noStrike" baseline="0">
                <a:solidFill>
                  <a:srgbClr val="000000"/>
                </a:solidFill>
                <a:latin typeface="+mn-lt"/>
                <a:ea typeface="Verdana"/>
                <a:cs typeface="Verdana"/>
              </a:defRPr>
            </a:pPr>
            <a:endParaRPr lang="es-ES"/>
          </a:p>
        </c:txPr>
        <c:crossAx val="222826616"/>
        <c:crosses val="autoZero"/>
        <c:crossBetween val="between"/>
        <c:majorUnit val="10"/>
        <c:minorUnit val="1"/>
      </c:valAx>
      <c:spPr>
        <a:noFill/>
        <a:ln w="25400">
          <a:noFill/>
        </a:ln>
      </c:spPr>
    </c:plotArea>
    <c:legend>
      <c:legendPos val="b"/>
      <c:layout>
        <c:manualLayout>
          <c:xMode val="edge"/>
          <c:yMode val="edge"/>
          <c:x val="0.13545050294202843"/>
          <c:y val="0.77011629734402065"/>
          <c:w val="0.75692222475284088"/>
          <c:h val="0.13607252507752068"/>
        </c:manualLayout>
      </c:layout>
      <c:overlay val="0"/>
      <c:spPr>
        <a:solidFill>
          <a:srgbClr val="FFFFFF"/>
        </a:solidFill>
        <a:ln w="12045">
          <a:noFill/>
        </a:ln>
      </c:spPr>
      <c:txPr>
        <a:bodyPr/>
        <a:lstStyle/>
        <a:p>
          <a:pPr>
            <a:defRPr sz="1200" b="1" i="0" u="none" strike="noStrike" baseline="0">
              <a:solidFill>
                <a:srgbClr val="000000"/>
              </a:solidFill>
              <a:latin typeface="+mn-lt"/>
              <a:ea typeface="Tahoma"/>
              <a:cs typeface="Tahoma"/>
            </a:defRPr>
          </a:pPr>
          <a:endParaRPr lang="es-ES"/>
        </a:p>
      </c:txPr>
    </c:legend>
    <c:plotVisOnly val="1"/>
    <c:dispBlanksAs val="gap"/>
    <c:showDLblsOverMax val="0"/>
  </c:chart>
  <c:spPr>
    <a:noFill/>
    <a:ln>
      <a:noFill/>
    </a:ln>
  </c:spPr>
  <c:txPr>
    <a:bodyPr/>
    <a:lstStyle/>
    <a:p>
      <a:pPr>
        <a:defRPr sz="854" b="1" i="0" u="none" strike="noStrike" baseline="0">
          <a:solidFill>
            <a:srgbClr val="000000"/>
          </a:solidFill>
          <a:latin typeface="Times New Roman"/>
          <a:ea typeface="Times New Roman"/>
          <a:cs typeface="Times New Roman"/>
        </a:defRPr>
      </a:pPr>
      <a:endParaRPr lang="es-E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673688430754071E-2"/>
          <c:y val="4.2394705991186533E-2"/>
          <c:w val="0.91505044898825616"/>
          <c:h val="0.59071796854604997"/>
        </c:manualLayout>
      </c:layout>
      <c:barChart>
        <c:barDir val="col"/>
        <c:grouping val="clustered"/>
        <c:varyColors val="0"/>
        <c:ser>
          <c:idx val="0"/>
          <c:order val="0"/>
          <c:tx>
            <c:strRef>
              <c:f>Sheet1!$B$1</c:f>
              <c:strCache>
                <c:ptCount val="1"/>
                <c:pt idx="0">
                  <c:v>Buena o muy buena</c:v>
                </c:pt>
              </c:strCache>
            </c:strRef>
          </c:tx>
          <c:spPr>
            <a:ln w="12045">
              <a:noFill/>
            </a:ln>
            <a:scene3d>
              <a:camera prst="orthographicFront"/>
              <a:lightRig rig="threePt" dir="t"/>
            </a:scene3d>
            <a:sp3d>
              <a:bevelT/>
            </a:sp3d>
          </c:spPr>
          <c:invertIfNegative val="0"/>
          <c:dLbls>
            <c:dLbl>
              <c:idx val="0"/>
              <c:layout>
                <c:manualLayout>
                  <c:x val="-7.0046446493833934E-3"/>
                  <c:y val="-3.266633300114780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462756347536363E-3"/>
                  <c:y val="-2.8443094434705076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9736345370406934E-3"/>
                  <c:y val="-2.8951513203823491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979232806290398E-2"/>
                  <c:y val="-2.190092436238262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4124629080118679"/>
                  <c:y val="1.3722126929674101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Mode val="edge"/>
                  <c:yMode val="edge"/>
                  <c:x val="0.35113748763600394"/>
                  <c:y val="8.0617495711835727E-2"/>
                </c:manualLayout>
              </c:layout>
              <c:spPr>
                <a:noFill/>
                <a:ln w="12045">
                  <a:noFill/>
                </a:ln>
              </c:spPr>
              <c:txPr>
                <a:bodyPr/>
                <a:lstStyle/>
                <a:p>
                  <a:pPr>
                    <a:defRPr sz="1100" b="1" i="0" u="none" strike="noStrike" baseline="0">
                      <a:solidFill>
                        <a:srgbClr val="000000"/>
                      </a:solidFill>
                      <a:latin typeface="+mn-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Izquierda</c:v>
                </c:pt>
                <c:pt idx="1">
                  <c:v>Centro izquierda</c:v>
                </c:pt>
                <c:pt idx="2">
                  <c:v>Centro derecha</c:v>
                </c:pt>
                <c:pt idx="3">
                  <c:v>Derecha</c:v>
                </c:pt>
              </c:strCache>
            </c:strRef>
          </c:cat>
          <c:val>
            <c:numRef>
              <c:f>Sheet1!$B$2:$B$5</c:f>
              <c:numCache>
                <c:formatCode>0</c:formatCode>
                <c:ptCount val="4"/>
                <c:pt idx="0">
                  <c:v>39.71</c:v>
                </c:pt>
                <c:pt idx="1">
                  <c:v>45.82</c:v>
                </c:pt>
                <c:pt idx="2">
                  <c:v>24.32</c:v>
                </c:pt>
                <c:pt idx="3">
                  <c:v>35.42</c:v>
                </c:pt>
              </c:numCache>
            </c:numRef>
          </c:val>
        </c:ser>
        <c:ser>
          <c:idx val="1"/>
          <c:order val="1"/>
          <c:tx>
            <c:strRef>
              <c:f>Sheet1!$C$1</c:f>
              <c:strCache>
                <c:ptCount val="1"/>
                <c:pt idx="0">
                  <c:v>Mala o muy mala</c:v>
                </c:pt>
              </c:strCache>
            </c:strRef>
          </c:tx>
          <c:spPr>
            <a:ln w="12045">
              <a:noFill/>
            </a:ln>
            <a:scene3d>
              <a:camera prst="orthographicFront"/>
              <a:lightRig rig="threePt" dir="t"/>
            </a:scene3d>
            <a:sp3d>
              <a:bevelT/>
            </a:sp3d>
          </c:spPr>
          <c:invertIfNegative val="0"/>
          <c:dLbls>
            <c:dLbl>
              <c:idx val="0"/>
              <c:layout>
                <c:manualLayout>
                  <c:x val="-3.0310625867191405E-3"/>
                  <c:y val="-1.3738735294403259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633789634910812E-3"/>
                  <c:y val="-1.373873529440325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8849293751040167E-2"/>
                  <c:y val="-2.574559635786783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7919897516878325E-2"/>
                  <c:y val="-3.390778542584758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5905044510386397"/>
                  <c:y val="0.21955403087478806"/>
                </c:manualLayout>
              </c:layout>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Izquierda</c:v>
                </c:pt>
                <c:pt idx="1">
                  <c:v>Centro izquierda</c:v>
                </c:pt>
                <c:pt idx="2">
                  <c:v>Centro derecha</c:v>
                </c:pt>
                <c:pt idx="3">
                  <c:v>Derecha</c:v>
                </c:pt>
              </c:strCache>
            </c:strRef>
          </c:cat>
          <c:val>
            <c:numRef>
              <c:f>Sheet1!$C$2:$C$5</c:f>
              <c:numCache>
                <c:formatCode>0</c:formatCode>
                <c:ptCount val="4"/>
                <c:pt idx="0">
                  <c:v>48.04</c:v>
                </c:pt>
                <c:pt idx="1">
                  <c:v>43.230000000000011</c:v>
                </c:pt>
                <c:pt idx="2">
                  <c:v>56.42</c:v>
                </c:pt>
                <c:pt idx="3">
                  <c:v>45.83</c:v>
                </c:pt>
              </c:numCache>
            </c:numRef>
          </c:val>
        </c:ser>
        <c:dLbls>
          <c:showLegendKey val="0"/>
          <c:showVal val="1"/>
          <c:showCatName val="0"/>
          <c:showSerName val="0"/>
          <c:showPercent val="0"/>
          <c:showBubbleSize val="0"/>
        </c:dLbls>
        <c:gapWidth val="150"/>
        <c:axId val="222827792"/>
        <c:axId val="222828184"/>
      </c:barChart>
      <c:catAx>
        <c:axId val="222827792"/>
        <c:scaling>
          <c:orientation val="minMax"/>
        </c:scaling>
        <c:delete val="0"/>
        <c:axPos val="b"/>
        <c:numFmt formatCode="General" sourceLinked="1"/>
        <c:majorTickMark val="out"/>
        <c:minorTickMark val="none"/>
        <c:tickLblPos val="low"/>
        <c:spPr>
          <a:ln w="1506">
            <a:solidFill>
              <a:srgbClr val="000000"/>
            </a:solidFill>
            <a:prstDash val="solid"/>
          </a:ln>
        </c:spPr>
        <c:txPr>
          <a:bodyPr rot="0" vert="horz"/>
          <a:lstStyle/>
          <a:p>
            <a:pPr>
              <a:defRPr sz="1000" b="1" i="0" u="none" strike="noStrike" baseline="0">
                <a:solidFill>
                  <a:srgbClr val="000000"/>
                </a:solidFill>
                <a:latin typeface="+mn-lt"/>
                <a:ea typeface="Verdana"/>
                <a:cs typeface="Verdana"/>
              </a:defRPr>
            </a:pPr>
            <a:endParaRPr lang="es-ES"/>
          </a:p>
        </c:txPr>
        <c:crossAx val="222828184"/>
        <c:crosses val="autoZero"/>
        <c:auto val="1"/>
        <c:lblAlgn val="ctr"/>
        <c:lblOffset val="100"/>
        <c:tickLblSkip val="1"/>
        <c:tickMarkSkip val="1"/>
        <c:noMultiLvlLbl val="0"/>
      </c:catAx>
      <c:valAx>
        <c:axId val="222828184"/>
        <c:scaling>
          <c:orientation val="minMax"/>
          <c:max val="100"/>
          <c:min val="0"/>
        </c:scaling>
        <c:delete val="0"/>
        <c:axPos val="l"/>
        <c:numFmt formatCode="0" sourceLinked="1"/>
        <c:majorTickMark val="out"/>
        <c:minorTickMark val="none"/>
        <c:tickLblPos val="nextTo"/>
        <c:spPr>
          <a:ln w="1506">
            <a:solidFill>
              <a:srgbClr val="000000"/>
            </a:solidFill>
            <a:prstDash val="solid"/>
          </a:ln>
        </c:spPr>
        <c:txPr>
          <a:bodyPr rot="0" vert="horz"/>
          <a:lstStyle/>
          <a:p>
            <a:pPr>
              <a:defRPr sz="1100" b="1" i="0" u="none" strike="noStrike" baseline="0">
                <a:solidFill>
                  <a:srgbClr val="000000"/>
                </a:solidFill>
                <a:latin typeface="+mn-lt"/>
                <a:ea typeface="Verdana"/>
                <a:cs typeface="Verdana"/>
              </a:defRPr>
            </a:pPr>
            <a:endParaRPr lang="es-ES"/>
          </a:p>
        </c:txPr>
        <c:crossAx val="222827792"/>
        <c:crosses val="autoZero"/>
        <c:crossBetween val="between"/>
        <c:majorUnit val="20"/>
        <c:minorUnit val="1"/>
      </c:valAx>
      <c:spPr>
        <a:noFill/>
        <a:ln w="25400">
          <a:noFill/>
        </a:ln>
      </c:spPr>
    </c:plotArea>
    <c:legend>
      <c:legendPos val="b"/>
      <c:layout>
        <c:manualLayout>
          <c:xMode val="edge"/>
          <c:yMode val="edge"/>
          <c:x val="0.13545050294202843"/>
          <c:y val="0.77011629734402065"/>
          <c:w val="0.75692222475284088"/>
          <c:h val="0.13607252507752068"/>
        </c:manualLayout>
      </c:layout>
      <c:overlay val="0"/>
      <c:spPr>
        <a:solidFill>
          <a:srgbClr val="FFFFFF"/>
        </a:solidFill>
        <a:ln w="12045">
          <a:noFill/>
        </a:ln>
      </c:spPr>
      <c:txPr>
        <a:bodyPr/>
        <a:lstStyle/>
        <a:p>
          <a:pPr>
            <a:defRPr sz="1200" b="1" i="0" u="none" strike="noStrike" baseline="0">
              <a:solidFill>
                <a:srgbClr val="000000"/>
              </a:solidFill>
              <a:latin typeface="+mn-lt"/>
              <a:ea typeface="Tahoma"/>
              <a:cs typeface="Tahoma"/>
            </a:defRPr>
          </a:pPr>
          <a:endParaRPr lang="es-ES"/>
        </a:p>
      </c:txPr>
    </c:legend>
    <c:plotVisOnly val="1"/>
    <c:dispBlanksAs val="gap"/>
    <c:showDLblsOverMax val="0"/>
  </c:chart>
  <c:spPr>
    <a:noFill/>
    <a:ln>
      <a:noFill/>
    </a:ln>
  </c:spPr>
  <c:txPr>
    <a:bodyPr/>
    <a:lstStyle/>
    <a:p>
      <a:pPr>
        <a:defRPr sz="854" b="1" i="0" u="none" strike="noStrike" baseline="0">
          <a:solidFill>
            <a:srgbClr val="000000"/>
          </a:solidFill>
          <a:latin typeface="Times New Roman"/>
          <a:ea typeface="Times New Roman"/>
          <a:cs typeface="Times New Roman"/>
        </a:defRPr>
      </a:pPr>
      <a:endParaRPr lang="es-E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04750238479248"/>
          <c:y val="4.0152978657920113E-2"/>
          <c:w val="0.79667519181585666"/>
          <c:h val="0.766730401529643"/>
        </c:manualLayout>
      </c:layout>
      <c:barChart>
        <c:barDir val="col"/>
        <c:grouping val="clustered"/>
        <c:varyColors val="0"/>
        <c:ser>
          <c:idx val="1"/>
          <c:order val="0"/>
          <c:tx>
            <c:strRef>
              <c:f>Sheet1!$B$1</c:f>
              <c:strCache>
                <c:ptCount val="1"/>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Mucho mejor</c:v>
                </c:pt>
                <c:pt idx="1">
                  <c:v>Mejor</c:v>
                </c:pt>
                <c:pt idx="2">
                  <c:v>Igual</c:v>
                </c:pt>
                <c:pt idx="3">
                  <c:v>Peor</c:v>
                </c:pt>
                <c:pt idx="4">
                  <c:v>Mucho peor</c:v>
                </c:pt>
                <c:pt idx="5">
                  <c:v>NS/NC</c:v>
                </c:pt>
              </c:strCache>
            </c:strRef>
          </c:cat>
          <c:val>
            <c:numRef>
              <c:f>Sheet1!$B$2:$B$7</c:f>
              <c:numCache>
                <c:formatCode>General</c:formatCode>
                <c:ptCount val="6"/>
                <c:pt idx="0">
                  <c:v>10.200000000000001</c:v>
                </c:pt>
                <c:pt idx="1">
                  <c:v>35.5</c:v>
                </c:pt>
                <c:pt idx="2">
                  <c:v>26.4</c:v>
                </c:pt>
                <c:pt idx="3">
                  <c:v>21.4</c:v>
                </c:pt>
                <c:pt idx="4">
                  <c:v>4.7</c:v>
                </c:pt>
                <c:pt idx="5">
                  <c:v>1.8</c:v>
                </c:pt>
              </c:numCache>
            </c:numRef>
          </c:val>
        </c:ser>
        <c:dLbls>
          <c:showLegendKey val="0"/>
          <c:showVal val="1"/>
          <c:showCatName val="0"/>
          <c:showSerName val="0"/>
          <c:showPercent val="0"/>
          <c:showBubbleSize val="0"/>
        </c:dLbls>
        <c:gapWidth val="100"/>
        <c:axId val="219670328"/>
        <c:axId val="219670720"/>
      </c:barChart>
      <c:catAx>
        <c:axId val="219670328"/>
        <c:scaling>
          <c:orientation val="minMax"/>
        </c:scaling>
        <c:delete val="0"/>
        <c:axPos val="b"/>
        <c:numFmt formatCode="General" sourceLinked="1"/>
        <c:majorTickMark val="out"/>
        <c:minorTickMark val="none"/>
        <c:tickLblPos val="low"/>
        <c:spPr>
          <a:ln w="3049">
            <a:solidFill>
              <a:schemeClr val="tx1"/>
            </a:solidFill>
            <a:prstDash val="solid"/>
          </a:ln>
        </c:spPr>
        <c:txPr>
          <a:bodyPr rot="0" vert="horz"/>
          <a:lstStyle/>
          <a:p>
            <a:pPr>
              <a:defRPr sz="1100" b="1" i="0" u="none" strike="noStrike" baseline="0">
                <a:solidFill>
                  <a:schemeClr val="tx1"/>
                </a:solidFill>
                <a:latin typeface="+mn-lt"/>
                <a:ea typeface="Tahoma"/>
                <a:cs typeface="Tahoma"/>
              </a:defRPr>
            </a:pPr>
            <a:endParaRPr lang="es-ES"/>
          </a:p>
        </c:txPr>
        <c:crossAx val="219670720"/>
        <c:crosses val="autoZero"/>
        <c:auto val="1"/>
        <c:lblAlgn val="ctr"/>
        <c:lblOffset val="100"/>
        <c:tickLblSkip val="1"/>
        <c:tickMarkSkip val="1"/>
        <c:noMultiLvlLbl val="0"/>
      </c:catAx>
      <c:valAx>
        <c:axId val="219670720"/>
        <c:scaling>
          <c:orientation val="minMax"/>
          <c:max val="50"/>
          <c:min val="0"/>
        </c:scaling>
        <c:delete val="0"/>
        <c:axPos val="l"/>
        <c:numFmt formatCode="General" sourceLinked="1"/>
        <c:majorTickMark val="out"/>
        <c:minorTickMark val="none"/>
        <c:tickLblPos val="nextTo"/>
        <c:spPr>
          <a:ln w="3049">
            <a:solidFill>
              <a:schemeClr val="tx1"/>
            </a:solidFill>
            <a:prstDash val="solid"/>
          </a:ln>
        </c:spPr>
        <c:txPr>
          <a:bodyPr rot="0" vert="horz"/>
          <a:lstStyle/>
          <a:p>
            <a:pPr>
              <a:defRPr sz="1152" b="1" i="0" u="none" strike="noStrike" baseline="0">
                <a:solidFill>
                  <a:schemeClr val="tx1"/>
                </a:solidFill>
                <a:latin typeface="Tahoma"/>
                <a:ea typeface="Tahoma"/>
                <a:cs typeface="Tahoma"/>
              </a:defRPr>
            </a:pPr>
            <a:endParaRPr lang="es-ES"/>
          </a:p>
        </c:txPr>
        <c:crossAx val="219670328"/>
        <c:crosses val="autoZero"/>
        <c:crossBetween val="between"/>
        <c:majorUnit val="10"/>
      </c:valAx>
      <c:spPr>
        <a:noFill/>
        <a:ln w="25400">
          <a:noFill/>
        </a:ln>
      </c:spPr>
    </c:plotArea>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337321674743529"/>
          <c:y val="0.26642873014109542"/>
          <c:w val="0.67741006085395838"/>
          <c:h val="0.57815713220073062"/>
        </c:manualLayout>
      </c:layout>
      <c:pieChart>
        <c:varyColors val="1"/>
        <c:ser>
          <c:idx val="0"/>
          <c:order val="0"/>
          <c:tx>
            <c:strRef>
              <c:f>Hoja1!$B$1</c:f>
              <c:strCache>
                <c:ptCount val="1"/>
                <c:pt idx="0">
                  <c:v>Serie 1</c:v>
                </c:pt>
              </c:strCache>
            </c:strRef>
          </c:tx>
          <c:spPr>
            <a:ln>
              <a:noFill/>
            </a:ln>
            <a:effectLst>
              <a:innerShdw blurRad="76200" dist="50800">
                <a:prstClr val="black">
                  <a:alpha val="50000"/>
                </a:prstClr>
              </a:innerShdw>
            </a:effectLst>
            <a:scene3d>
              <a:camera prst="orthographicFront"/>
              <a:lightRig rig="threePt" dir="t"/>
            </a:scene3d>
            <a:sp3d prstMaterial="softEdge">
              <a:bevelT/>
              <a:bevelB/>
            </a:sp3d>
          </c:spPr>
          <c:dLbls>
            <c:numFmt formatCode="General" sourceLinked="0"/>
            <c:spPr>
              <a:noFill/>
              <a:ln>
                <a:noFill/>
              </a:ln>
            </c:spPr>
            <c:txPr>
              <a:bodyPr/>
              <a:lstStyle/>
              <a:p>
                <a:pPr>
                  <a:defRPr sz="1050" b="0"/>
                </a:pPr>
                <a:endParaRPr lang="es-ES"/>
              </a:p>
            </c:tx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Hoja1!$A$2:$A$5</c:f>
              <c:strCache>
                <c:ptCount val="4"/>
                <c:pt idx="0">
                  <c:v>Acierta (Emiliano García Page)</c:v>
                </c:pt>
                <c:pt idx="1">
                  <c:v>No acierta (dice otro nombre)</c:v>
                </c:pt>
                <c:pt idx="2">
                  <c:v>No sabe</c:v>
                </c:pt>
                <c:pt idx="3">
                  <c:v>NC</c:v>
                </c:pt>
              </c:strCache>
            </c:strRef>
          </c:cat>
          <c:val>
            <c:numRef>
              <c:f>Hoja1!$B$2:$B$5</c:f>
              <c:numCache>
                <c:formatCode>General</c:formatCode>
                <c:ptCount val="4"/>
                <c:pt idx="0">
                  <c:v>72</c:v>
                </c:pt>
                <c:pt idx="1">
                  <c:v>2</c:v>
                </c:pt>
                <c:pt idx="2">
                  <c:v>25.9</c:v>
                </c:pt>
                <c:pt idx="3">
                  <c:v>0.1</c:v>
                </c:pt>
              </c:numCache>
            </c:numRef>
          </c:val>
        </c:ser>
        <c:dLbls>
          <c:showLegendKey val="0"/>
          <c:showVal val="1"/>
          <c:showCatName val="0"/>
          <c:showSerName val="0"/>
          <c:showPercent val="0"/>
          <c:showBubbleSize val="0"/>
          <c:showLeaderLines val="1"/>
        </c:dLbls>
        <c:firstSliceAng val="0"/>
      </c:pieChart>
    </c:plotArea>
    <c:plotVisOnly val="1"/>
    <c:dispBlanksAs val="gap"/>
    <c:showDLblsOverMax val="0"/>
  </c:chart>
  <c:spPr>
    <a:noFill/>
  </c:spPr>
  <c:txPr>
    <a:bodyPr/>
    <a:lstStyle/>
    <a:p>
      <a:pPr>
        <a:defRPr sz="1800"/>
      </a:pPr>
      <a:endParaRPr lang="es-E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256659723892638"/>
          <c:y val="4.1086398490420416E-2"/>
          <c:w val="0.69911298960309698"/>
          <c:h val="0.73921107056390845"/>
        </c:manualLayout>
      </c:layout>
      <c:barChart>
        <c:barDir val="bar"/>
        <c:grouping val="percentStacked"/>
        <c:varyColors val="0"/>
        <c:ser>
          <c:idx val="0"/>
          <c:order val="0"/>
          <c:tx>
            <c:strRef>
              <c:f>Hoja1!$B$1</c:f>
              <c:strCache>
                <c:ptCount val="1"/>
                <c:pt idx="0">
                  <c:v>Mucho </c:v>
                </c:pt>
              </c:strCache>
            </c:strRef>
          </c:tx>
          <c:spPr>
            <a:solidFill>
              <a:srgbClr val="C00000"/>
            </a:solidFill>
            <a:scene3d>
              <a:camera prst="orthographicFront"/>
              <a:lightRig rig="threePt" dir="t"/>
            </a:scene3d>
            <a:sp3d>
              <a:bevelT/>
            </a:sp3d>
          </c:spPr>
          <c:invertIfNegative val="0"/>
          <c:dLbls>
            <c:spPr>
              <a:noFill/>
              <a:ln>
                <a:noFill/>
              </a:ln>
              <a:effectLst/>
            </c:spPr>
            <c:txPr>
              <a:bodyPr/>
              <a:lstStyle/>
              <a:p>
                <a:pPr>
                  <a:defRPr sz="1200">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cercano</c:v>
                </c:pt>
                <c:pt idx="3">
                  <c:v>Es eficaz</c:v>
                </c:pt>
                <c:pt idx="4">
                  <c:v>Es honesto</c:v>
                </c:pt>
                <c:pt idx="5">
                  <c:v>Le inspira confianza</c:v>
                </c:pt>
              </c:strCache>
            </c:strRef>
          </c:cat>
          <c:val>
            <c:numRef>
              <c:f>Hoja1!$B$2:$B$7</c:f>
              <c:numCache>
                <c:formatCode>General</c:formatCode>
                <c:ptCount val="6"/>
                <c:pt idx="0">
                  <c:v>13.7</c:v>
                </c:pt>
                <c:pt idx="1">
                  <c:v>12.5</c:v>
                </c:pt>
                <c:pt idx="2">
                  <c:v>13.8</c:v>
                </c:pt>
                <c:pt idx="3">
                  <c:v>6.7</c:v>
                </c:pt>
                <c:pt idx="4">
                  <c:v>8.6</c:v>
                </c:pt>
                <c:pt idx="5">
                  <c:v>6.7</c:v>
                </c:pt>
              </c:numCache>
            </c:numRef>
          </c:val>
        </c:ser>
        <c:ser>
          <c:idx val="1"/>
          <c:order val="1"/>
          <c:tx>
            <c:strRef>
              <c:f>Hoja1!$C$1</c:f>
              <c:strCache>
                <c:ptCount val="1"/>
                <c:pt idx="0">
                  <c:v>Bastante</c:v>
                </c:pt>
              </c:strCache>
            </c:strRef>
          </c:tx>
          <c:spPr>
            <a:solidFill>
              <a:srgbClr val="C00000">
                <a:alpha val="50000"/>
              </a:srgbClr>
            </a:solidFill>
            <a:scene3d>
              <a:camera prst="orthographicFront"/>
              <a:lightRig rig="threePt" dir="t"/>
            </a:scene3d>
            <a:sp3d>
              <a:bevelT/>
            </a:sp3d>
          </c:spPr>
          <c:invertIfNegative val="0"/>
          <c:dLbls>
            <c:spPr>
              <a:noFill/>
              <a:ln>
                <a:noFill/>
              </a:ln>
              <a:effectLst/>
            </c:spPr>
            <c:txPr>
              <a:bodyPr/>
              <a:lstStyle/>
              <a:p>
                <a:pPr>
                  <a:defRPr sz="12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cercano</c:v>
                </c:pt>
                <c:pt idx="3">
                  <c:v>Es eficaz</c:v>
                </c:pt>
                <c:pt idx="4">
                  <c:v>Es honesto</c:v>
                </c:pt>
                <c:pt idx="5">
                  <c:v>Le inspira confianza</c:v>
                </c:pt>
              </c:strCache>
            </c:strRef>
          </c:cat>
          <c:val>
            <c:numRef>
              <c:f>Hoja1!$C$2:$C$7</c:f>
              <c:numCache>
                <c:formatCode>General</c:formatCode>
                <c:ptCount val="6"/>
                <c:pt idx="0">
                  <c:v>31.4</c:v>
                </c:pt>
                <c:pt idx="1">
                  <c:v>32.4</c:v>
                </c:pt>
                <c:pt idx="2">
                  <c:v>30.9</c:v>
                </c:pt>
                <c:pt idx="3">
                  <c:v>23.4</c:v>
                </c:pt>
                <c:pt idx="4">
                  <c:v>29.5</c:v>
                </c:pt>
                <c:pt idx="5">
                  <c:v>21</c:v>
                </c:pt>
              </c:numCache>
            </c:numRef>
          </c:val>
        </c:ser>
        <c:ser>
          <c:idx val="2"/>
          <c:order val="2"/>
          <c:tx>
            <c:strRef>
              <c:f>Hoja1!$D$1</c:f>
              <c:strCache>
                <c:ptCount val="1"/>
                <c:pt idx="0">
                  <c:v>Poco</c:v>
                </c:pt>
              </c:strCache>
            </c:strRef>
          </c:tx>
          <c:spPr>
            <a:solidFill>
              <a:srgbClr val="0A85FF">
                <a:alpha val="49804"/>
              </a:srgbClr>
            </a:solidFill>
            <a:scene3d>
              <a:camera prst="orthographicFront"/>
              <a:lightRig rig="threePt" dir="t"/>
            </a:scene3d>
            <a:sp3d>
              <a:bevelT/>
            </a:sp3d>
          </c:spPr>
          <c:invertIfNegative val="0"/>
          <c:dLbls>
            <c:spPr>
              <a:noFill/>
              <a:ln>
                <a:noFill/>
              </a:ln>
              <a:effectLst/>
            </c:spPr>
            <c:txPr>
              <a:bodyPr/>
              <a:lstStyle/>
              <a:p>
                <a:pPr>
                  <a:defRPr sz="12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cercano</c:v>
                </c:pt>
                <c:pt idx="3">
                  <c:v>Es eficaz</c:v>
                </c:pt>
                <c:pt idx="4">
                  <c:v>Es honesto</c:v>
                </c:pt>
                <c:pt idx="5">
                  <c:v>Le inspira confianza</c:v>
                </c:pt>
              </c:strCache>
            </c:strRef>
          </c:cat>
          <c:val>
            <c:numRef>
              <c:f>Hoja1!$D$2:$D$7</c:f>
              <c:numCache>
                <c:formatCode>General</c:formatCode>
                <c:ptCount val="6"/>
                <c:pt idx="0">
                  <c:v>39</c:v>
                </c:pt>
                <c:pt idx="1">
                  <c:v>37.5</c:v>
                </c:pt>
                <c:pt idx="2">
                  <c:v>34.800000000000004</c:v>
                </c:pt>
                <c:pt idx="3">
                  <c:v>48.2</c:v>
                </c:pt>
                <c:pt idx="4">
                  <c:v>37.9</c:v>
                </c:pt>
                <c:pt idx="5">
                  <c:v>45.3</c:v>
                </c:pt>
              </c:numCache>
            </c:numRef>
          </c:val>
        </c:ser>
        <c:ser>
          <c:idx val="3"/>
          <c:order val="3"/>
          <c:tx>
            <c:strRef>
              <c:f>Hoja1!$E$1</c:f>
              <c:strCache>
                <c:ptCount val="1"/>
                <c:pt idx="0">
                  <c:v>Nada</c:v>
                </c:pt>
              </c:strCache>
            </c:strRef>
          </c:tx>
          <c:spPr>
            <a:solidFill>
              <a:srgbClr val="0A85FF"/>
            </a:solidFill>
            <a:scene3d>
              <a:camera prst="orthographicFront"/>
              <a:lightRig rig="threePt" dir="t"/>
            </a:scene3d>
            <a:sp3d>
              <a:bevelT/>
            </a:sp3d>
          </c:spPr>
          <c:invertIfNegative val="0"/>
          <c:dLbls>
            <c:spPr>
              <a:noFill/>
              <a:ln>
                <a:noFill/>
              </a:ln>
              <a:effectLst/>
            </c:spPr>
            <c:txPr>
              <a:bodyPr/>
              <a:lstStyle/>
              <a:p>
                <a:pPr>
                  <a:defRPr sz="1200">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cercano</c:v>
                </c:pt>
                <c:pt idx="3">
                  <c:v>Es eficaz</c:v>
                </c:pt>
                <c:pt idx="4">
                  <c:v>Es honesto</c:v>
                </c:pt>
                <c:pt idx="5">
                  <c:v>Le inspira confianza</c:v>
                </c:pt>
              </c:strCache>
            </c:strRef>
          </c:cat>
          <c:val>
            <c:numRef>
              <c:f>Hoja1!$E$2:$E$7</c:f>
              <c:numCache>
                <c:formatCode>General</c:formatCode>
                <c:ptCount val="6"/>
                <c:pt idx="0">
                  <c:v>13.3</c:v>
                </c:pt>
                <c:pt idx="1">
                  <c:v>14.7</c:v>
                </c:pt>
                <c:pt idx="2">
                  <c:v>15.3</c:v>
                </c:pt>
                <c:pt idx="3">
                  <c:v>17.2</c:v>
                </c:pt>
                <c:pt idx="4">
                  <c:v>16.399999999999999</c:v>
                </c:pt>
                <c:pt idx="5">
                  <c:v>23.7</c:v>
                </c:pt>
              </c:numCache>
            </c:numRef>
          </c:val>
        </c:ser>
        <c:ser>
          <c:idx val="4"/>
          <c:order val="4"/>
          <c:tx>
            <c:strRef>
              <c:f>Hoja1!$F$1</c:f>
              <c:strCache>
                <c:ptCount val="1"/>
                <c:pt idx="0">
                  <c:v>NS/NC</c:v>
                </c:pt>
              </c:strCache>
            </c:strRef>
          </c:tx>
          <c:spPr>
            <a:solidFill>
              <a:schemeClr val="bg1">
                <a:lumMod val="75000"/>
              </a:schemeClr>
            </a:solidFill>
            <a:scene3d>
              <a:camera prst="orthographicFront"/>
              <a:lightRig rig="threePt" dir="t"/>
            </a:scene3d>
            <a:sp3d prstMaterial="softEdge">
              <a:bevelT/>
            </a:sp3d>
          </c:spPr>
          <c:invertIfNegative val="0"/>
          <c:dLbls>
            <c:spPr>
              <a:noFill/>
              <a:ln>
                <a:noFill/>
              </a:ln>
              <a:effectLst/>
            </c:spPr>
            <c:txPr>
              <a:bodyPr/>
              <a:lstStyle/>
              <a:p>
                <a:pPr>
                  <a:defRPr sz="1200"/>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cercano</c:v>
                </c:pt>
                <c:pt idx="3">
                  <c:v>Es eficaz</c:v>
                </c:pt>
                <c:pt idx="4">
                  <c:v>Es honesto</c:v>
                </c:pt>
                <c:pt idx="5">
                  <c:v>Le inspira confianza</c:v>
                </c:pt>
              </c:strCache>
            </c:strRef>
          </c:cat>
          <c:val>
            <c:numRef>
              <c:f>Hoja1!$F$2:$F$7</c:f>
              <c:numCache>
                <c:formatCode>General</c:formatCode>
                <c:ptCount val="6"/>
                <c:pt idx="0">
                  <c:v>2.6</c:v>
                </c:pt>
                <c:pt idx="1">
                  <c:v>2.9</c:v>
                </c:pt>
                <c:pt idx="2">
                  <c:v>5.2</c:v>
                </c:pt>
                <c:pt idx="3">
                  <c:v>4.5</c:v>
                </c:pt>
                <c:pt idx="4">
                  <c:v>7.6</c:v>
                </c:pt>
                <c:pt idx="5">
                  <c:v>3.3</c:v>
                </c:pt>
              </c:numCache>
            </c:numRef>
          </c:val>
        </c:ser>
        <c:dLbls>
          <c:showLegendKey val="0"/>
          <c:showVal val="0"/>
          <c:showCatName val="0"/>
          <c:showSerName val="0"/>
          <c:showPercent val="0"/>
          <c:showBubbleSize val="0"/>
        </c:dLbls>
        <c:gapWidth val="75"/>
        <c:overlap val="100"/>
        <c:axId val="219671896"/>
        <c:axId val="219672288"/>
      </c:barChart>
      <c:catAx>
        <c:axId val="219671896"/>
        <c:scaling>
          <c:orientation val="minMax"/>
        </c:scaling>
        <c:delete val="0"/>
        <c:axPos val="l"/>
        <c:numFmt formatCode="General" sourceLinked="0"/>
        <c:majorTickMark val="out"/>
        <c:minorTickMark val="none"/>
        <c:tickLblPos val="nextTo"/>
        <c:txPr>
          <a:bodyPr anchor="ctr" anchorCtr="0"/>
          <a:lstStyle/>
          <a:p>
            <a:pPr>
              <a:defRPr sz="1200" b="1"/>
            </a:pPr>
            <a:endParaRPr lang="es-ES"/>
          </a:p>
        </c:txPr>
        <c:crossAx val="219672288"/>
        <c:crosses val="autoZero"/>
        <c:auto val="1"/>
        <c:lblAlgn val="ctr"/>
        <c:lblOffset val="100"/>
        <c:noMultiLvlLbl val="0"/>
      </c:catAx>
      <c:valAx>
        <c:axId val="219672288"/>
        <c:scaling>
          <c:orientation val="minMax"/>
          <c:max val="1"/>
          <c:min val="0"/>
        </c:scaling>
        <c:delete val="0"/>
        <c:axPos val="b"/>
        <c:numFmt formatCode="0%" sourceLinked="1"/>
        <c:majorTickMark val="out"/>
        <c:minorTickMark val="none"/>
        <c:tickLblPos val="nextTo"/>
        <c:txPr>
          <a:bodyPr/>
          <a:lstStyle/>
          <a:p>
            <a:pPr>
              <a:defRPr sz="1400" b="0"/>
            </a:pPr>
            <a:endParaRPr lang="es-ES"/>
          </a:p>
        </c:txPr>
        <c:crossAx val="219671896"/>
        <c:crosses val="autoZero"/>
        <c:crossBetween val="between"/>
        <c:majorUnit val="0.2"/>
      </c:valAx>
      <c:spPr>
        <a:ln>
          <a:solidFill>
            <a:schemeClr val="tx1"/>
          </a:solidFill>
        </a:ln>
      </c:spPr>
    </c:plotArea>
    <c:legend>
      <c:legendPos val="b"/>
      <c:overlay val="0"/>
      <c:txPr>
        <a:bodyPr/>
        <a:lstStyle/>
        <a:p>
          <a:pPr>
            <a:defRPr sz="1400" b="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337321674743534"/>
          <c:y val="0.26642873014109542"/>
          <c:w val="0.67741006085395838"/>
          <c:h val="0.57815713220073062"/>
        </c:manualLayout>
      </c:layout>
      <c:pieChart>
        <c:varyColors val="1"/>
        <c:ser>
          <c:idx val="0"/>
          <c:order val="0"/>
          <c:tx>
            <c:strRef>
              <c:f>Hoja1!$B$1</c:f>
              <c:strCache>
                <c:ptCount val="1"/>
                <c:pt idx="0">
                  <c:v>Serie 1</c:v>
                </c:pt>
              </c:strCache>
            </c:strRef>
          </c:tx>
          <c:spPr>
            <a:ln>
              <a:noFill/>
            </a:ln>
            <a:effectLst>
              <a:innerShdw blurRad="76200" dist="50800">
                <a:prstClr val="black">
                  <a:alpha val="50000"/>
                </a:prstClr>
              </a:innerShdw>
            </a:effectLst>
            <a:scene3d>
              <a:camera prst="orthographicFront"/>
              <a:lightRig rig="threePt" dir="t"/>
            </a:scene3d>
            <a:sp3d prstMaterial="softEdge">
              <a:bevelT/>
              <a:bevelB/>
            </a:sp3d>
          </c:spPr>
          <c:dLbls>
            <c:numFmt formatCode="General" sourceLinked="0"/>
            <c:spPr>
              <a:noFill/>
              <a:ln>
                <a:noFill/>
              </a:ln>
            </c:spPr>
            <c:txPr>
              <a:bodyPr/>
              <a:lstStyle/>
              <a:p>
                <a:pPr>
                  <a:defRPr sz="1050" b="0"/>
                </a:pPr>
                <a:endParaRPr lang="es-ES"/>
              </a:p>
            </c:tx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Hoja1!$A$2:$A$4</c:f>
              <c:strCache>
                <c:ptCount val="3"/>
                <c:pt idx="0">
                  <c:v>Acierta (dice Mª Dolores de Cospedal)</c:v>
                </c:pt>
                <c:pt idx="1">
                  <c:v>No acierta (dice otro nombre)</c:v>
                </c:pt>
                <c:pt idx="2">
                  <c:v>No sabe</c:v>
                </c:pt>
              </c:strCache>
            </c:strRef>
          </c:cat>
          <c:val>
            <c:numRef>
              <c:f>Hoja1!$B$2:$B$4</c:f>
              <c:numCache>
                <c:formatCode>General</c:formatCode>
                <c:ptCount val="3"/>
                <c:pt idx="0">
                  <c:v>32.6</c:v>
                </c:pt>
                <c:pt idx="1">
                  <c:v>3.3</c:v>
                </c:pt>
                <c:pt idx="2">
                  <c:v>64.099999999999994</c:v>
                </c:pt>
              </c:numCache>
            </c:numRef>
          </c:val>
        </c:ser>
        <c:dLbls>
          <c:showLegendKey val="0"/>
          <c:showVal val="1"/>
          <c:showCatName val="0"/>
          <c:showSerName val="0"/>
          <c:showPercent val="0"/>
          <c:showBubbleSize val="0"/>
          <c:showLeaderLines val="1"/>
        </c:dLbls>
        <c:firstSliceAng val="0"/>
      </c:pieChart>
    </c:plotArea>
    <c:plotVisOnly val="1"/>
    <c:dispBlanksAs val="gap"/>
    <c:showDLblsOverMax val="0"/>
  </c:chart>
  <c:spPr>
    <a:noFill/>
  </c:spPr>
  <c:txPr>
    <a:bodyPr/>
    <a:lstStyle/>
    <a:p>
      <a:pPr>
        <a:defRPr sz="1800"/>
      </a:pPr>
      <a:endParaRPr lang="es-E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256659723892638"/>
          <c:y val="4.1086398490420416E-2"/>
          <c:w val="0.69911298960309698"/>
          <c:h val="0.73921107056390878"/>
        </c:manualLayout>
      </c:layout>
      <c:barChart>
        <c:barDir val="bar"/>
        <c:grouping val="percentStacked"/>
        <c:varyColors val="0"/>
        <c:ser>
          <c:idx val="0"/>
          <c:order val="0"/>
          <c:tx>
            <c:strRef>
              <c:f>Hoja1!$B$1</c:f>
              <c:strCache>
                <c:ptCount val="1"/>
                <c:pt idx="0">
                  <c:v>Mucho </c:v>
                </c:pt>
              </c:strCache>
            </c:strRef>
          </c:tx>
          <c:spPr>
            <a:solidFill>
              <a:srgbClr val="C00000"/>
            </a:solidFill>
            <a:scene3d>
              <a:camera prst="orthographicFront"/>
              <a:lightRig rig="threePt" dir="t"/>
            </a:scene3d>
            <a:sp3d>
              <a:bevelT/>
            </a:sp3d>
          </c:spPr>
          <c:invertIfNegative val="0"/>
          <c:dLbls>
            <c:spPr>
              <a:noFill/>
              <a:ln>
                <a:noFill/>
              </a:ln>
              <a:effectLst/>
            </c:spPr>
            <c:txPr>
              <a:bodyPr/>
              <a:lstStyle/>
              <a:p>
                <a:pPr>
                  <a:defRPr sz="1200">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cercana</c:v>
                </c:pt>
                <c:pt idx="3">
                  <c:v>Es eficaz</c:v>
                </c:pt>
                <c:pt idx="4">
                  <c:v>Es honesta</c:v>
                </c:pt>
                <c:pt idx="5">
                  <c:v>Le inspira confianza</c:v>
                </c:pt>
              </c:strCache>
            </c:strRef>
          </c:cat>
          <c:val>
            <c:numRef>
              <c:f>Hoja1!$B$2:$B$7</c:f>
              <c:numCache>
                <c:formatCode>General</c:formatCode>
                <c:ptCount val="6"/>
                <c:pt idx="0">
                  <c:v>7.6</c:v>
                </c:pt>
                <c:pt idx="1">
                  <c:v>8.6</c:v>
                </c:pt>
                <c:pt idx="2">
                  <c:v>8.1</c:v>
                </c:pt>
                <c:pt idx="3">
                  <c:v>7.9</c:v>
                </c:pt>
                <c:pt idx="4">
                  <c:v>6.6</c:v>
                </c:pt>
                <c:pt idx="5">
                  <c:v>6.9</c:v>
                </c:pt>
              </c:numCache>
            </c:numRef>
          </c:val>
        </c:ser>
        <c:ser>
          <c:idx val="1"/>
          <c:order val="1"/>
          <c:tx>
            <c:strRef>
              <c:f>Hoja1!$C$1</c:f>
              <c:strCache>
                <c:ptCount val="1"/>
                <c:pt idx="0">
                  <c:v>Bastante</c:v>
                </c:pt>
              </c:strCache>
            </c:strRef>
          </c:tx>
          <c:spPr>
            <a:solidFill>
              <a:srgbClr val="C00000">
                <a:alpha val="50000"/>
              </a:srgbClr>
            </a:solidFill>
            <a:scene3d>
              <a:camera prst="orthographicFront"/>
              <a:lightRig rig="threePt" dir="t"/>
            </a:scene3d>
            <a:sp3d>
              <a:bevelT/>
            </a:sp3d>
          </c:spPr>
          <c:invertIfNegative val="0"/>
          <c:dLbls>
            <c:spPr>
              <a:noFill/>
              <a:ln>
                <a:noFill/>
              </a:ln>
              <a:effectLst/>
            </c:spPr>
            <c:txPr>
              <a:bodyPr/>
              <a:lstStyle/>
              <a:p>
                <a:pPr>
                  <a:defRPr sz="12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cercana</c:v>
                </c:pt>
                <c:pt idx="3">
                  <c:v>Es eficaz</c:v>
                </c:pt>
                <c:pt idx="4">
                  <c:v>Es honesta</c:v>
                </c:pt>
                <c:pt idx="5">
                  <c:v>Le inspira confianza</c:v>
                </c:pt>
              </c:strCache>
            </c:strRef>
          </c:cat>
          <c:val>
            <c:numRef>
              <c:f>Hoja1!$C$2:$C$7</c:f>
              <c:numCache>
                <c:formatCode>General</c:formatCode>
                <c:ptCount val="6"/>
                <c:pt idx="0">
                  <c:v>18.7</c:v>
                </c:pt>
                <c:pt idx="1">
                  <c:v>19.7</c:v>
                </c:pt>
                <c:pt idx="2">
                  <c:v>20.100000000000001</c:v>
                </c:pt>
                <c:pt idx="3">
                  <c:v>19.600000000000001</c:v>
                </c:pt>
                <c:pt idx="4">
                  <c:v>17.899999999999999</c:v>
                </c:pt>
                <c:pt idx="5">
                  <c:v>15.2</c:v>
                </c:pt>
              </c:numCache>
            </c:numRef>
          </c:val>
        </c:ser>
        <c:ser>
          <c:idx val="2"/>
          <c:order val="2"/>
          <c:tx>
            <c:strRef>
              <c:f>Hoja1!$D$1</c:f>
              <c:strCache>
                <c:ptCount val="1"/>
                <c:pt idx="0">
                  <c:v>Poco</c:v>
                </c:pt>
              </c:strCache>
            </c:strRef>
          </c:tx>
          <c:spPr>
            <a:solidFill>
              <a:srgbClr val="0A85FF">
                <a:alpha val="49804"/>
              </a:srgbClr>
            </a:solidFill>
            <a:scene3d>
              <a:camera prst="orthographicFront"/>
              <a:lightRig rig="threePt" dir="t"/>
            </a:scene3d>
            <a:sp3d>
              <a:bevelT/>
            </a:sp3d>
          </c:spPr>
          <c:invertIfNegative val="0"/>
          <c:dLbls>
            <c:numFmt formatCode="#,##0.0" sourceLinked="0"/>
            <c:spPr>
              <a:noFill/>
              <a:ln>
                <a:noFill/>
              </a:ln>
              <a:effectLst/>
            </c:spPr>
            <c:txPr>
              <a:bodyPr/>
              <a:lstStyle/>
              <a:p>
                <a:pPr>
                  <a:defRPr sz="12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cercana</c:v>
                </c:pt>
                <c:pt idx="3">
                  <c:v>Es eficaz</c:v>
                </c:pt>
                <c:pt idx="4">
                  <c:v>Es honesta</c:v>
                </c:pt>
                <c:pt idx="5">
                  <c:v>Le inspira confianza</c:v>
                </c:pt>
              </c:strCache>
            </c:strRef>
          </c:cat>
          <c:val>
            <c:numRef>
              <c:f>Hoja1!$D$2:$D$7</c:f>
              <c:numCache>
                <c:formatCode>General</c:formatCode>
                <c:ptCount val="6"/>
                <c:pt idx="0">
                  <c:v>32</c:v>
                </c:pt>
                <c:pt idx="1">
                  <c:v>29.6</c:v>
                </c:pt>
                <c:pt idx="2">
                  <c:v>32.1</c:v>
                </c:pt>
                <c:pt idx="3">
                  <c:v>33</c:v>
                </c:pt>
                <c:pt idx="4">
                  <c:v>31.5</c:v>
                </c:pt>
                <c:pt idx="5">
                  <c:v>28.7</c:v>
                </c:pt>
              </c:numCache>
            </c:numRef>
          </c:val>
        </c:ser>
        <c:ser>
          <c:idx val="3"/>
          <c:order val="3"/>
          <c:tx>
            <c:strRef>
              <c:f>Hoja1!$E$1</c:f>
              <c:strCache>
                <c:ptCount val="1"/>
                <c:pt idx="0">
                  <c:v>Nada</c:v>
                </c:pt>
              </c:strCache>
            </c:strRef>
          </c:tx>
          <c:spPr>
            <a:solidFill>
              <a:srgbClr val="0A85FF"/>
            </a:solidFill>
            <a:scene3d>
              <a:camera prst="orthographicFront"/>
              <a:lightRig rig="threePt" dir="t"/>
            </a:scene3d>
            <a:sp3d>
              <a:bevelT/>
            </a:sp3d>
          </c:spPr>
          <c:invertIfNegative val="0"/>
          <c:dLbls>
            <c:spPr>
              <a:noFill/>
              <a:ln>
                <a:noFill/>
              </a:ln>
              <a:effectLst/>
            </c:spPr>
            <c:txPr>
              <a:bodyPr/>
              <a:lstStyle/>
              <a:p>
                <a:pPr>
                  <a:defRPr sz="1200">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cercana</c:v>
                </c:pt>
                <c:pt idx="3">
                  <c:v>Es eficaz</c:v>
                </c:pt>
                <c:pt idx="4">
                  <c:v>Es honesta</c:v>
                </c:pt>
                <c:pt idx="5">
                  <c:v>Le inspira confianza</c:v>
                </c:pt>
              </c:strCache>
            </c:strRef>
          </c:cat>
          <c:val>
            <c:numRef>
              <c:f>Hoja1!$E$2:$E$7</c:f>
              <c:numCache>
                <c:formatCode>General</c:formatCode>
                <c:ptCount val="6"/>
                <c:pt idx="0">
                  <c:v>41.3</c:v>
                </c:pt>
                <c:pt idx="1">
                  <c:v>41.3</c:v>
                </c:pt>
                <c:pt idx="2">
                  <c:v>38.300000000000004</c:v>
                </c:pt>
                <c:pt idx="3">
                  <c:v>38.800000000000004</c:v>
                </c:pt>
                <c:pt idx="4">
                  <c:v>42.5</c:v>
                </c:pt>
                <c:pt idx="5">
                  <c:v>48.8</c:v>
                </c:pt>
              </c:numCache>
            </c:numRef>
          </c:val>
        </c:ser>
        <c:ser>
          <c:idx val="4"/>
          <c:order val="4"/>
          <c:tx>
            <c:strRef>
              <c:f>Hoja1!$F$1</c:f>
              <c:strCache>
                <c:ptCount val="1"/>
                <c:pt idx="0">
                  <c:v>NS/NC</c:v>
                </c:pt>
              </c:strCache>
            </c:strRef>
          </c:tx>
          <c:spPr>
            <a:solidFill>
              <a:schemeClr val="bg1">
                <a:lumMod val="75000"/>
              </a:schemeClr>
            </a:solidFill>
            <a:scene3d>
              <a:camera prst="orthographicFront"/>
              <a:lightRig rig="threePt" dir="t"/>
            </a:scene3d>
            <a:sp3d prstMaterial="softEdge">
              <a:bevelT/>
            </a:sp3d>
          </c:spPr>
          <c:invertIfNegative val="0"/>
          <c:dLbls>
            <c:spPr>
              <a:noFill/>
              <a:ln>
                <a:noFill/>
              </a:ln>
              <a:effectLst/>
            </c:spPr>
            <c:txPr>
              <a:bodyPr/>
              <a:lstStyle/>
              <a:p>
                <a:pPr>
                  <a:defRPr sz="1200"/>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cercana</c:v>
                </c:pt>
                <c:pt idx="3">
                  <c:v>Es eficaz</c:v>
                </c:pt>
                <c:pt idx="4">
                  <c:v>Es honesta</c:v>
                </c:pt>
                <c:pt idx="5">
                  <c:v>Le inspira confianza</c:v>
                </c:pt>
              </c:strCache>
            </c:strRef>
          </c:cat>
          <c:val>
            <c:numRef>
              <c:f>Hoja1!$F$2:$F$7</c:f>
              <c:numCache>
                <c:formatCode>General</c:formatCode>
                <c:ptCount val="6"/>
                <c:pt idx="0">
                  <c:v>0.4</c:v>
                </c:pt>
                <c:pt idx="1">
                  <c:v>0.8</c:v>
                </c:pt>
                <c:pt idx="2">
                  <c:v>1.4</c:v>
                </c:pt>
                <c:pt idx="3">
                  <c:v>0.70000000000000062</c:v>
                </c:pt>
                <c:pt idx="4">
                  <c:v>1.5</c:v>
                </c:pt>
                <c:pt idx="5">
                  <c:v>0.4</c:v>
                </c:pt>
              </c:numCache>
            </c:numRef>
          </c:val>
        </c:ser>
        <c:dLbls>
          <c:showLegendKey val="0"/>
          <c:showVal val="0"/>
          <c:showCatName val="0"/>
          <c:showSerName val="0"/>
          <c:showPercent val="0"/>
          <c:showBubbleSize val="0"/>
        </c:dLbls>
        <c:gapWidth val="75"/>
        <c:overlap val="100"/>
        <c:axId val="219673464"/>
        <c:axId val="219673856"/>
      </c:barChart>
      <c:catAx>
        <c:axId val="219673464"/>
        <c:scaling>
          <c:orientation val="minMax"/>
        </c:scaling>
        <c:delete val="0"/>
        <c:axPos val="l"/>
        <c:numFmt formatCode="General" sourceLinked="0"/>
        <c:majorTickMark val="out"/>
        <c:minorTickMark val="none"/>
        <c:tickLblPos val="nextTo"/>
        <c:txPr>
          <a:bodyPr anchor="ctr" anchorCtr="0"/>
          <a:lstStyle/>
          <a:p>
            <a:pPr>
              <a:defRPr sz="1200" b="1"/>
            </a:pPr>
            <a:endParaRPr lang="es-ES"/>
          </a:p>
        </c:txPr>
        <c:crossAx val="219673856"/>
        <c:crosses val="autoZero"/>
        <c:auto val="1"/>
        <c:lblAlgn val="ctr"/>
        <c:lblOffset val="100"/>
        <c:noMultiLvlLbl val="0"/>
      </c:catAx>
      <c:valAx>
        <c:axId val="219673856"/>
        <c:scaling>
          <c:orientation val="minMax"/>
          <c:max val="1"/>
          <c:min val="0"/>
        </c:scaling>
        <c:delete val="0"/>
        <c:axPos val="b"/>
        <c:numFmt formatCode="0%" sourceLinked="1"/>
        <c:majorTickMark val="out"/>
        <c:minorTickMark val="none"/>
        <c:tickLblPos val="nextTo"/>
        <c:txPr>
          <a:bodyPr/>
          <a:lstStyle/>
          <a:p>
            <a:pPr>
              <a:defRPr sz="1400" b="0"/>
            </a:pPr>
            <a:endParaRPr lang="es-ES"/>
          </a:p>
        </c:txPr>
        <c:crossAx val="219673464"/>
        <c:crosses val="autoZero"/>
        <c:crossBetween val="between"/>
        <c:majorUnit val="0.2"/>
      </c:valAx>
      <c:spPr>
        <a:ln>
          <a:solidFill>
            <a:schemeClr val="tx1"/>
          </a:solidFill>
        </a:ln>
      </c:spPr>
    </c:plotArea>
    <c:legend>
      <c:legendPos val="b"/>
      <c:overlay val="0"/>
      <c:txPr>
        <a:bodyPr/>
        <a:lstStyle/>
        <a:p>
          <a:pPr>
            <a:defRPr sz="1400" b="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256659723892638"/>
          <c:y val="4.1086398490420416E-2"/>
          <c:w val="0.69911298960309698"/>
          <c:h val="0.73921107056390889"/>
        </c:manualLayout>
      </c:layout>
      <c:barChart>
        <c:barDir val="bar"/>
        <c:grouping val="clustered"/>
        <c:varyColors val="0"/>
        <c:ser>
          <c:idx val="0"/>
          <c:order val="0"/>
          <c:tx>
            <c:strRef>
              <c:f>Hoja1!$B$1</c:f>
              <c:strCache>
                <c:ptCount val="1"/>
                <c:pt idx="0">
                  <c:v>Cospedal</c:v>
                </c:pt>
              </c:strCache>
            </c:strRef>
          </c:tx>
          <c:spPr>
            <a:solidFill>
              <a:srgbClr val="0070C0">
                <a:alpha val="80000"/>
              </a:srgbClr>
            </a:solidFill>
            <a:scene3d>
              <a:camera prst="orthographicFront"/>
              <a:lightRig rig="threePt" dir="t"/>
            </a:scene3d>
            <a:sp3d>
              <a:bevelT/>
            </a:sp3d>
          </c:spPr>
          <c:invertIfNegative val="0"/>
          <c:dLbls>
            <c:spPr>
              <a:noFill/>
              <a:ln>
                <a:noFill/>
              </a:ln>
              <a:effectLst/>
            </c:spPr>
            <c:txPr>
              <a:bodyPr/>
              <a:lstStyle/>
              <a:p>
                <a:pPr>
                  <a:defRPr sz="12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cercano/a</c:v>
                </c:pt>
                <c:pt idx="3">
                  <c:v>Es eficaz</c:v>
                </c:pt>
                <c:pt idx="4">
                  <c:v>Es honesto/a</c:v>
                </c:pt>
                <c:pt idx="5">
                  <c:v>Le inspira confianza</c:v>
                </c:pt>
              </c:strCache>
            </c:strRef>
          </c:cat>
          <c:val>
            <c:numRef>
              <c:f>Hoja1!$B$2:$B$7</c:f>
              <c:numCache>
                <c:formatCode>General</c:formatCode>
                <c:ptCount val="6"/>
                <c:pt idx="0">
                  <c:v>26.299999999999986</c:v>
                </c:pt>
                <c:pt idx="1">
                  <c:v>28.299999999999986</c:v>
                </c:pt>
                <c:pt idx="2">
                  <c:v>28.200000000000003</c:v>
                </c:pt>
                <c:pt idx="3">
                  <c:v>27.5</c:v>
                </c:pt>
                <c:pt idx="4">
                  <c:v>24.5</c:v>
                </c:pt>
                <c:pt idx="5">
                  <c:v>22.1</c:v>
                </c:pt>
              </c:numCache>
            </c:numRef>
          </c:val>
        </c:ser>
        <c:ser>
          <c:idx val="1"/>
          <c:order val="1"/>
          <c:tx>
            <c:strRef>
              <c:f>Hoja1!$C$1</c:f>
              <c:strCache>
                <c:ptCount val="1"/>
                <c:pt idx="0">
                  <c:v>García Page</c:v>
                </c:pt>
              </c:strCache>
            </c:strRef>
          </c:tx>
          <c:spPr>
            <a:solidFill>
              <a:srgbClr val="FF0000">
                <a:alpha val="80000"/>
              </a:srgbClr>
            </a:solidFill>
            <a:scene3d>
              <a:camera prst="orthographicFront"/>
              <a:lightRig rig="threePt" dir="t"/>
            </a:scene3d>
            <a:sp3d>
              <a:bevelT/>
            </a:sp3d>
          </c:spPr>
          <c:invertIfNegative val="0"/>
          <c:dLbls>
            <c:spPr>
              <a:noFill/>
              <a:ln>
                <a:noFill/>
              </a:ln>
              <a:effectLst/>
            </c:spPr>
            <c:txPr>
              <a:bodyPr/>
              <a:lstStyle/>
              <a:p>
                <a:pPr>
                  <a:defRPr sz="12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Defiende los intereses de Castilla-La Mancha</c:v>
                </c:pt>
                <c:pt idx="1">
                  <c:v>Representa bien a la región</c:v>
                </c:pt>
                <c:pt idx="2">
                  <c:v>Es cercano/a</c:v>
                </c:pt>
                <c:pt idx="3">
                  <c:v>Es eficaz</c:v>
                </c:pt>
                <c:pt idx="4">
                  <c:v>Es honesto/a</c:v>
                </c:pt>
                <c:pt idx="5">
                  <c:v>Le inspira confianza</c:v>
                </c:pt>
              </c:strCache>
            </c:strRef>
          </c:cat>
          <c:val>
            <c:numRef>
              <c:f>Hoja1!$C$2:$C$7</c:f>
              <c:numCache>
                <c:formatCode>General</c:formatCode>
                <c:ptCount val="6"/>
                <c:pt idx="0">
                  <c:v>45.1</c:v>
                </c:pt>
                <c:pt idx="1">
                  <c:v>44.9</c:v>
                </c:pt>
                <c:pt idx="2">
                  <c:v>44.7</c:v>
                </c:pt>
                <c:pt idx="3">
                  <c:v>30.1</c:v>
                </c:pt>
                <c:pt idx="4">
                  <c:v>38.1</c:v>
                </c:pt>
                <c:pt idx="5">
                  <c:v>27.7</c:v>
                </c:pt>
              </c:numCache>
            </c:numRef>
          </c:val>
        </c:ser>
        <c:dLbls>
          <c:showLegendKey val="0"/>
          <c:showVal val="0"/>
          <c:showCatName val="0"/>
          <c:showSerName val="0"/>
          <c:showPercent val="0"/>
          <c:showBubbleSize val="0"/>
        </c:dLbls>
        <c:gapWidth val="75"/>
        <c:axId val="223129176"/>
        <c:axId val="223129568"/>
      </c:barChart>
      <c:catAx>
        <c:axId val="223129176"/>
        <c:scaling>
          <c:orientation val="minMax"/>
        </c:scaling>
        <c:delete val="0"/>
        <c:axPos val="l"/>
        <c:numFmt formatCode="General" sourceLinked="0"/>
        <c:majorTickMark val="out"/>
        <c:minorTickMark val="none"/>
        <c:tickLblPos val="nextTo"/>
        <c:txPr>
          <a:bodyPr anchor="ctr" anchorCtr="0"/>
          <a:lstStyle/>
          <a:p>
            <a:pPr>
              <a:defRPr sz="1200" b="1"/>
            </a:pPr>
            <a:endParaRPr lang="es-ES"/>
          </a:p>
        </c:txPr>
        <c:crossAx val="223129568"/>
        <c:crosses val="autoZero"/>
        <c:auto val="1"/>
        <c:lblAlgn val="ctr"/>
        <c:lblOffset val="100"/>
        <c:noMultiLvlLbl val="0"/>
      </c:catAx>
      <c:valAx>
        <c:axId val="223129568"/>
        <c:scaling>
          <c:orientation val="minMax"/>
          <c:max val="60"/>
          <c:min val="0"/>
        </c:scaling>
        <c:delete val="0"/>
        <c:axPos val="b"/>
        <c:numFmt formatCode="General" sourceLinked="1"/>
        <c:majorTickMark val="out"/>
        <c:minorTickMark val="none"/>
        <c:tickLblPos val="nextTo"/>
        <c:txPr>
          <a:bodyPr/>
          <a:lstStyle/>
          <a:p>
            <a:pPr>
              <a:defRPr sz="1400" b="0"/>
            </a:pPr>
            <a:endParaRPr lang="es-ES"/>
          </a:p>
        </c:txPr>
        <c:crossAx val="223129176"/>
        <c:crosses val="autoZero"/>
        <c:crossBetween val="between"/>
        <c:majorUnit val="15"/>
      </c:valAx>
      <c:spPr>
        <a:noFill/>
        <a:ln w="25400">
          <a:noFill/>
        </a:ln>
      </c:spPr>
    </c:plotArea>
    <c:legend>
      <c:legendPos val="b"/>
      <c:overlay val="0"/>
      <c:txPr>
        <a:bodyPr/>
        <a:lstStyle/>
        <a:p>
          <a:pPr>
            <a:defRPr sz="1400" b="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04750238479248"/>
          <c:y val="4.0152978657920113E-2"/>
          <c:w val="0.79667519181585666"/>
          <c:h val="0.76673040152964334"/>
        </c:manualLayout>
      </c:layout>
      <c:barChart>
        <c:barDir val="col"/>
        <c:grouping val="clustered"/>
        <c:varyColors val="0"/>
        <c:ser>
          <c:idx val="1"/>
          <c:order val="0"/>
          <c:tx>
            <c:strRef>
              <c:f>Sheet1!$B$1</c:f>
              <c:strCache>
                <c:ptCount val="1"/>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Muy buena</c:v>
                </c:pt>
                <c:pt idx="1">
                  <c:v>Buena</c:v>
                </c:pt>
                <c:pt idx="2">
                  <c:v>Regular</c:v>
                </c:pt>
                <c:pt idx="3">
                  <c:v>Mala</c:v>
                </c:pt>
                <c:pt idx="4">
                  <c:v>Muy mala</c:v>
                </c:pt>
                <c:pt idx="5">
                  <c:v>NS/NC</c:v>
                </c:pt>
              </c:strCache>
            </c:strRef>
          </c:cat>
          <c:val>
            <c:numRef>
              <c:f>Sheet1!$B$2:$B$7</c:f>
              <c:numCache>
                <c:formatCode>General</c:formatCode>
                <c:ptCount val="6"/>
                <c:pt idx="0">
                  <c:v>2.2999999999999998</c:v>
                </c:pt>
                <c:pt idx="1">
                  <c:v>49.9</c:v>
                </c:pt>
                <c:pt idx="2">
                  <c:v>5.7</c:v>
                </c:pt>
                <c:pt idx="3">
                  <c:v>34.4</c:v>
                </c:pt>
                <c:pt idx="4">
                  <c:v>5.7</c:v>
                </c:pt>
                <c:pt idx="5">
                  <c:v>2</c:v>
                </c:pt>
              </c:numCache>
            </c:numRef>
          </c:val>
        </c:ser>
        <c:dLbls>
          <c:showLegendKey val="0"/>
          <c:showVal val="1"/>
          <c:showCatName val="0"/>
          <c:showSerName val="0"/>
          <c:showPercent val="0"/>
          <c:showBubbleSize val="0"/>
        </c:dLbls>
        <c:gapWidth val="100"/>
        <c:axId val="223130352"/>
        <c:axId val="224979064"/>
      </c:barChart>
      <c:catAx>
        <c:axId val="223130352"/>
        <c:scaling>
          <c:orientation val="minMax"/>
        </c:scaling>
        <c:delete val="0"/>
        <c:axPos val="b"/>
        <c:numFmt formatCode="General" sourceLinked="1"/>
        <c:majorTickMark val="out"/>
        <c:minorTickMark val="none"/>
        <c:tickLblPos val="low"/>
        <c:spPr>
          <a:ln w="3049">
            <a:solidFill>
              <a:schemeClr val="tx1"/>
            </a:solidFill>
            <a:prstDash val="solid"/>
          </a:ln>
        </c:spPr>
        <c:txPr>
          <a:bodyPr rot="0" vert="horz"/>
          <a:lstStyle/>
          <a:p>
            <a:pPr>
              <a:defRPr sz="1100" b="1" i="0" u="none" strike="noStrike" baseline="0">
                <a:solidFill>
                  <a:schemeClr val="tx1"/>
                </a:solidFill>
                <a:latin typeface="+mn-lt"/>
                <a:ea typeface="Tahoma"/>
                <a:cs typeface="Tahoma"/>
              </a:defRPr>
            </a:pPr>
            <a:endParaRPr lang="es-ES"/>
          </a:p>
        </c:txPr>
        <c:crossAx val="224979064"/>
        <c:crosses val="autoZero"/>
        <c:auto val="1"/>
        <c:lblAlgn val="ctr"/>
        <c:lblOffset val="100"/>
        <c:tickLblSkip val="1"/>
        <c:tickMarkSkip val="1"/>
        <c:noMultiLvlLbl val="0"/>
      </c:catAx>
      <c:valAx>
        <c:axId val="224979064"/>
        <c:scaling>
          <c:orientation val="minMax"/>
          <c:max val="60"/>
          <c:min val="0"/>
        </c:scaling>
        <c:delete val="0"/>
        <c:axPos val="l"/>
        <c:numFmt formatCode="General" sourceLinked="1"/>
        <c:majorTickMark val="out"/>
        <c:minorTickMark val="none"/>
        <c:tickLblPos val="nextTo"/>
        <c:spPr>
          <a:ln w="3049">
            <a:solidFill>
              <a:schemeClr val="tx1"/>
            </a:solidFill>
            <a:prstDash val="solid"/>
          </a:ln>
        </c:spPr>
        <c:txPr>
          <a:bodyPr rot="0" vert="horz"/>
          <a:lstStyle/>
          <a:p>
            <a:pPr>
              <a:defRPr sz="1152" b="1" i="0" u="none" strike="noStrike" baseline="0">
                <a:solidFill>
                  <a:schemeClr val="tx1"/>
                </a:solidFill>
                <a:latin typeface="Tahoma"/>
                <a:ea typeface="Tahoma"/>
                <a:cs typeface="Tahoma"/>
              </a:defRPr>
            </a:pPr>
            <a:endParaRPr lang="es-ES"/>
          </a:p>
        </c:txPr>
        <c:crossAx val="223130352"/>
        <c:crosses val="autoZero"/>
        <c:crossBetween val="between"/>
        <c:majorUnit val="20"/>
      </c:valAx>
      <c:spPr>
        <a:noFill/>
        <a:ln w="25400">
          <a:noFill/>
        </a:ln>
      </c:spPr>
    </c:plotArea>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740553979202123E-2"/>
          <c:y val="9.8771592990364421E-2"/>
          <c:w val="0.86594060122271033"/>
          <c:h val="0.62337102281228163"/>
        </c:manualLayout>
      </c:layout>
      <c:barChart>
        <c:barDir val="col"/>
        <c:grouping val="clustered"/>
        <c:varyColors val="0"/>
        <c:ser>
          <c:idx val="0"/>
          <c:order val="0"/>
          <c:tx>
            <c:strRef>
              <c:f>Sheet1!$B$1</c:f>
              <c:strCache>
                <c:ptCount val="1"/>
                <c:pt idx="0">
                  <c:v>Buena o muy buena</c:v>
                </c:pt>
              </c:strCache>
            </c:strRef>
          </c:tx>
          <c:spPr>
            <a:ln w="13845">
              <a:noFill/>
            </a:ln>
            <a:scene3d>
              <a:camera prst="orthographicFront"/>
              <a:lightRig rig="threePt" dir="t"/>
            </a:scene3d>
            <a:sp3d>
              <a:bevelT/>
            </a:sp3d>
          </c:spPr>
          <c:invertIfNegative val="0"/>
          <c:dLbls>
            <c:dLbl>
              <c:idx val="0"/>
              <c:layout>
                <c:manualLayout>
                  <c:x val="-3.1143977437182086E-3"/>
                  <c:y val="-3.080024832936747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6798526826285942E-3"/>
                  <c:y val="-2.132566540187269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4660135795659477E-3"/>
                  <c:y val="-3.05550628712214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357367006076861E-3"/>
                  <c:y val="-4.439894896145968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8.1346568668924923E-3"/>
                  <c:y val="-1.8330787988948157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Mode val="edge"/>
                  <c:yMode val="edge"/>
                  <c:x val="0.35288270377734543"/>
                  <c:y val="8.0756013745704527E-2"/>
                </c:manualLayout>
              </c:layout>
              <c:spPr>
                <a:noFill/>
                <a:ln w="13845">
                  <a:noFill/>
                </a:ln>
              </c:spPr>
              <c:txPr>
                <a:bodyPr/>
                <a:lstStyle/>
                <a:p>
                  <a:pPr>
                    <a:defRPr sz="1100" b="1" i="0" u="none" strike="noStrike" baseline="0">
                      <a:solidFill>
                        <a:srgbClr val="000000"/>
                      </a:solidFill>
                      <a:latin typeface="+mj-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spPr>
              <a:noFill/>
              <a:ln w="13845">
                <a:noFill/>
              </a:ln>
            </c:spPr>
            <c:txPr>
              <a:bodyPr/>
              <a:lstStyle/>
              <a:p>
                <a:pPr>
                  <a:defRPr sz="11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18-29</c:v>
                </c:pt>
                <c:pt idx="1">
                  <c:v>30-39</c:v>
                </c:pt>
                <c:pt idx="2">
                  <c:v>40-49</c:v>
                </c:pt>
                <c:pt idx="3">
                  <c:v>50-64</c:v>
                </c:pt>
                <c:pt idx="4">
                  <c:v>65 y +</c:v>
                </c:pt>
              </c:strCache>
            </c:strRef>
          </c:cat>
          <c:val>
            <c:numRef>
              <c:f>Sheet1!$B$2:$B$6</c:f>
              <c:numCache>
                <c:formatCode>0</c:formatCode>
                <c:ptCount val="5"/>
                <c:pt idx="0">
                  <c:v>39.230000000000011</c:v>
                </c:pt>
                <c:pt idx="1">
                  <c:v>31.19</c:v>
                </c:pt>
                <c:pt idx="2">
                  <c:v>33.85</c:v>
                </c:pt>
                <c:pt idx="3">
                  <c:v>27.8</c:v>
                </c:pt>
                <c:pt idx="4">
                  <c:v>28.110000000000021</c:v>
                </c:pt>
              </c:numCache>
            </c:numRef>
          </c:val>
        </c:ser>
        <c:ser>
          <c:idx val="1"/>
          <c:order val="1"/>
          <c:tx>
            <c:strRef>
              <c:f>Sheet1!$C$1</c:f>
              <c:strCache>
                <c:ptCount val="1"/>
                <c:pt idx="0">
                  <c:v>Mala o muy mala</c:v>
                </c:pt>
              </c:strCache>
            </c:strRef>
          </c:tx>
          <c:spPr>
            <a:ln w="13845">
              <a:noFill/>
            </a:ln>
            <a:scene3d>
              <a:camera prst="orthographicFront"/>
              <a:lightRig rig="threePt" dir="t"/>
            </a:scene3d>
            <a:sp3d>
              <a:bevelT/>
            </a:sp3d>
          </c:spPr>
          <c:invertIfNegative val="0"/>
          <c:dLbls>
            <c:dLbl>
              <c:idx val="0"/>
              <c:layout>
                <c:manualLayout>
                  <c:x val="6.3513146441197908E-3"/>
                  <c:y val="-1.9411089097685116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1737681134868542E-4"/>
                  <c:y val="-2.8885251797608962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6.0118684020369064E-3"/>
                  <c:y val="-1.40596664490883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5.8419041166538534E-3"/>
                  <c:y val="-2.220918303727065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1636395707341894E-2"/>
                  <c:y val="-3.2273275929641548E-2"/>
                </c:manualLayout>
              </c:layout>
              <c:showLegendKey val="0"/>
              <c:showVal val="1"/>
              <c:showCatName val="0"/>
              <c:showSerName val="0"/>
              <c:showPercent val="0"/>
              <c:showBubbleSize val="0"/>
              <c:extLst>
                <c:ext xmlns:c15="http://schemas.microsoft.com/office/drawing/2012/chart" uri="{CE6537A1-D6FC-4f65-9D91-7224C49458BB}"/>
              </c:extLst>
            </c:dLbl>
            <c:spPr>
              <a:noFill/>
              <a:ln w="13845">
                <a:noFill/>
              </a:ln>
            </c:spPr>
            <c:txPr>
              <a:bodyPr/>
              <a:lstStyle/>
              <a:p>
                <a:pPr>
                  <a:defRPr sz="11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18-29</c:v>
                </c:pt>
                <c:pt idx="1">
                  <c:v>30-39</c:v>
                </c:pt>
                <c:pt idx="2">
                  <c:v>40-49</c:v>
                </c:pt>
                <c:pt idx="3">
                  <c:v>50-64</c:v>
                </c:pt>
                <c:pt idx="4">
                  <c:v>65 y +</c:v>
                </c:pt>
              </c:strCache>
            </c:strRef>
          </c:cat>
          <c:val>
            <c:numRef>
              <c:f>Sheet1!$C$2:$C$6</c:f>
              <c:numCache>
                <c:formatCode>0</c:formatCode>
                <c:ptCount val="5"/>
                <c:pt idx="0">
                  <c:v>50.28</c:v>
                </c:pt>
                <c:pt idx="1">
                  <c:v>51.98</c:v>
                </c:pt>
                <c:pt idx="2">
                  <c:v>52.31</c:v>
                </c:pt>
                <c:pt idx="3">
                  <c:v>48.290000000000013</c:v>
                </c:pt>
                <c:pt idx="4">
                  <c:v>39.17</c:v>
                </c:pt>
              </c:numCache>
            </c:numRef>
          </c:val>
        </c:ser>
        <c:dLbls>
          <c:showLegendKey val="0"/>
          <c:showVal val="1"/>
          <c:showCatName val="0"/>
          <c:showSerName val="0"/>
          <c:showPercent val="0"/>
          <c:showBubbleSize val="0"/>
        </c:dLbls>
        <c:gapWidth val="150"/>
        <c:axId val="224248496"/>
        <c:axId val="224248888"/>
      </c:barChart>
      <c:catAx>
        <c:axId val="224248496"/>
        <c:scaling>
          <c:orientation val="minMax"/>
        </c:scaling>
        <c:delete val="0"/>
        <c:axPos val="b"/>
        <c:numFmt formatCode="General" sourceLinked="1"/>
        <c:majorTickMark val="out"/>
        <c:minorTickMark val="none"/>
        <c:tickLblPos val="low"/>
        <c:spPr>
          <a:ln w="1731">
            <a:solidFill>
              <a:srgbClr val="000000"/>
            </a:solidFill>
            <a:prstDash val="solid"/>
          </a:ln>
        </c:spPr>
        <c:txPr>
          <a:bodyPr rot="0" vert="horz"/>
          <a:lstStyle/>
          <a:p>
            <a:pPr>
              <a:defRPr sz="1050" b="1" i="0" u="none" strike="noStrike" baseline="0">
                <a:solidFill>
                  <a:srgbClr val="000000"/>
                </a:solidFill>
                <a:latin typeface="+mn-lt"/>
                <a:ea typeface="Verdana"/>
                <a:cs typeface="Verdana"/>
              </a:defRPr>
            </a:pPr>
            <a:endParaRPr lang="es-ES"/>
          </a:p>
        </c:txPr>
        <c:crossAx val="224248888"/>
        <c:crosses val="autoZero"/>
        <c:auto val="1"/>
        <c:lblAlgn val="ctr"/>
        <c:lblOffset val="100"/>
        <c:tickLblSkip val="1"/>
        <c:tickMarkSkip val="1"/>
        <c:noMultiLvlLbl val="0"/>
      </c:catAx>
      <c:valAx>
        <c:axId val="224248888"/>
        <c:scaling>
          <c:orientation val="minMax"/>
          <c:max val="80"/>
          <c:min val="0"/>
        </c:scaling>
        <c:delete val="0"/>
        <c:axPos val="l"/>
        <c:numFmt formatCode="0" sourceLinked="1"/>
        <c:majorTickMark val="out"/>
        <c:minorTickMark val="none"/>
        <c:tickLblPos val="nextTo"/>
        <c:spPr>
          <a:ln w="1731">
            <a:solidFill>
              <a:srgbClr val="000000"/>
            </a:solidFill>
            <a:prstDash val="solid"/>
          </a:ln>
        </c:spPr>
        <c:txPr>
          <a:bodyPr rot="0" vert="horz"/>
          <a:lstStyle/>
          <a:p>
            <a:pPr>
              <a:defRPr sz="1200" b="1" i="0" u="none" strike="noStrike" baseline="0">
                <a:solidFill>
                  <a:srgbClr val="000000"/>
                </a:solidFill>
                <a:latin typeface="+mn-lt"/>
                <a:ea typeface="Verdana"/>
                <a:cs typeface="Verdana"/>
              </a:defRPr>
            </a:pPr>
            <a:endParaRPr lang="es-ES"/>
          </a:p>
        </c:txPr>
        <c:crossAx val="224248496"/>
        <c:crosses val="autoZero"/>
        <c:crossBetween val="between"/>
        <c:majorUnit val="10"/>
      </c:valAx>
      <c:spPr>
        <a:noFill/>
        <a:ln w="25400">
          <a:noFill/>
        </a:ln>
      </c:spPr>
    </c:plotArea>
    <c:legend>
      <c:legendPos val="r"/>
      <c:legendEntry>
        <c:idx val="1"/>
        <c:txPr>
          <a:bodyPr/>
          <a:lstStyle/>
          <a:p>
            <a:pPr>
              <a:defRPr sz="1200" b="1" i="0" u="none" strike="noStrike" baseline="0">
                <a:solidFill>
                  <a:srgbClr val="000000"/>
                </a:solidFill>
                <a:latin typeface="+mn-lt"/>
                <a:ea typeface="Tahoma"/>
                <a:cs typeface="Tahoma"/>
              </a:defRPr>
            </a:pPr>
            <a:endParaRPr lang="es-ES"/>
          </a:p>
        </c:txPr>
      </c:legendEntry>
      <c:layout>
        <c:manualLayout>
          <c:xMode val="edge"/>
          <c:yMode val="edge"/>
          <c:x val="0.12738424967692971"/>
          <c:y val="0.82507811632041572"/>
          <c:w val="0.7237338695057437"/>
          <c:h val="0.16610334613543687"/>
        </c:manualLayout>
      </c:layout>
      <c:overlay val="0"/>
      <c:spPr>
        <a:solidFill>
          <a:srgbClr val="FFFFFF"/>
        </a:solidFill>
        <a:ln w="13845">
          <a:noFill/>
        </a:ln>
      </c:spPr>
      <c:txPr>
        <a:bodyPr/>
        <a:lstStyle/>
        <a:p>
          <a:pPr>
            <a:defRPr sz="1200" b="1" i="0" u="none" strike="noStrike" baseline="0">
              <a:solidFill>
                <a:srgbClr val="000000"/>
              </a:solidFill>
              <a:latin typeface="+mn-lt"/>
              <a:ea typeface="Tahoma"/>
              <a:cs typeface="Tahoma"/>
            </a:defRPr>
          </a:pPr>
          <a:endParaRPr lang="es-ES"/>
        </a:p>
      </c:txPr>
    </c:legend>
    <c:plotVisOnly val="1"/>
    <c:dispBlanksAs val="gap"/>
    <c:showDLblsOverMax val="0"/>
  </c:chart>
  <c:spPr>
    <a:noFill/>
    <a:ln>
      <a:noFill/>
    </a:ln>
  </c:spPr>
  <c:txPr>
    <a:bodyPr/>
    <a:lstStyle/>
    <a:p>
      <a:pPr>
        <a:defRPr sz="981" b="1" i="0" u="none" strike="noStrike" baseline="0">
          <a:solidFill>
            <a:srgbClr val="000000"/>
          </a:solidFill>
          <a:latin typeface="Times New Roman"/>
          <a:ea typeface="Times New Roman"/>
          <a:cs typeface="Times New Roman"/>
        </a:defRPr>
      </a:pPr>
      <a:endParaRPr lang="es-E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740553979202123E-2"/>
          <c:y val="9.877159299036456E-2"/>
          <c:w val="0.86594060122271077"/>
          <c:h val="0.62337102281228163"/>
        </c:manualLayout>
      </c:layout>
      <c:barChart>
        <c:barDir val="col"/>
        <c:grouping val="clustered"/>
        <c:varyColors val="0"/>
        <c:ser>
          <c:idx val="0"/>
          <c:order val="0"/>
          <c:tx>
            <c:strRef>
              <c:f>Sheet1!$B$1</c:f>
              <c:strCache>
                <c:ptCount val="1"/>
                <c:pt idx="0">
                  <c:v>Buena o muy buena</c:v>
                </c:pt>
              </c:strCache>
            </c:strRef>
          </c:tx>
          <c:spPr>
            <a:ln w="13845">
              <a:noFill/>
            </a:ln>
            <a:scene3d>
              <a:camera prst="orthographicFront"/>
              <a:lightRig rig="threePt" dir="t"/>
            </a:scene3d>
            <a:sp3d>
              <a:bevelT/>
            </a:sp3d>
          </c:spPr>
          <c:invertIfNegative val="0"/>
          <c:dLbls>
            <c:dLbl>
              <c:idx val="0"/>
              <c:layout>
                <c:manualLayout>
                  <c:x val="-3.1143977437182104E-3"/>
                  <c:y val="-3.0800248329367504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6798526826285942E-3"/>
                  <c:y val="-2.132566540187269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4660135795659492E-3"/>
                  <c:y val="-3.05550628712214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357367006076861E-3"/>
                  <c:y val="-4.439894896145968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8.1346568668924923E-3"/>
                  <c:y val="-1.8330787988948157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Mode val="edge"/>
                  <c:yMode val="edge"/>
                  <c:x val="0.3528827037773461"/>
                  <c:y val="8.0756013745704527E-2"/>
                </c:manualLayout>
              </c:layout>
              <c:spPr>
                <a:noFill/>
                <a:ln w="13845">
                  <a:noFill/>
                </a:ln>
              </c:spPr>
              <c:txPr>
                <a:bodyPr/>
                <a:lstStyle/>
                <a:p>
                  <a:pPr>
                    <a:defRPr sz="1100" b="1" i="0" u="none" strike="noStrike" baseline="0">
                      <a:solidFill>
                        <a:srgbClr val="000000"/>
                      </a:solidFill>
                      <a:latin typeface="+mj-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spPr>
              <a:noFill/>
              <a:ln w="13845">
                <a:noFill/>
              </a:ln>
            </c:spPr>
            <c:txPr>
              <a:bodyPr/>
              <a:lstStyle/>
              <a:p>
                <a:pPr>
                  <a:defRPr sz="11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18-29</c:v>
                </c:pt>
                <c:pt idx="1">
                  <c:v>30-39</c:v>
                </c:pt>
                <c:pt idx="2">
                  <c:v>40-49</c:v>
                </c:pt>
                <c:pt idx="3">
                  <c:v>50-64</c:v>
                </c:pt>
                <c:pt idx="4">
                  <c:v>65 y +</c:v>
                </c:pt>
              </c:strCache>
            </c:strRef>
          </c:cat>
          <c:val>
            <c:numRef>
              <c:f>Sheet1!$B$2:$B$6</c:f>
              <c:numCache>
                <c:formatCode>0</c:formatCode>
                <c:ptCount val="5"/>
                <c:pt idx="0">
                  <c:v>48.620000000000012</c:v>
                </c:pt>
                <c:pt idx="1">
                  <c:v>51.98</c:v>
                </c:pt>
                <c:pt idx="2">
                  <c:v>46.15</c:v>
                </c:pt>
                <c:pt idx="3">
                  <c:v>55.120000000000012</c:v>
                </c:pt>
                <c:pt idx="4">
                  <c:v>58.06</c:v>
                </c:pt>
              </c:numCache>
            </c:numRef>
          </c:val>
        </c:ser>
        <c:ser>
          <c:idx val="1"/>
          <c:order val="1"/>
          <c:tx>
            <c:strRef>
              <c:f>Sheet1!$C$1</c:f>
              <c:strCache>
                <c:ptCount val="1"/>
                <c:pt idx="0">
                  <c:v>Mala o muy mala</c:v>
                </c:pt>
              </c:strCache>
            </c:strRef>
          </c:tx>
          <c:spPr>
            <a:ln w="13845">
              <a:noFill/>
            </a:ln>
            <a:scene3d>
              <a:camera prst="orthographicFront"/>
              <a:lightRig rig="threePt" dir="t"/>
            </a:scene3d>
            <a:sp3d>
              <a:bevelT/>
            </a:sp3d>
          </c:spPr>
          <c:invertIfNegative val="0"/>
          <c:dLbls>
            <c:dLbl>
              <c:idx val="0"/>
              <c:layout>
                <c:manualLayout>
                  <c:x val="6.3513146441197908E-3"/>
                  <c:y val="-1.9411089097685141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1737681134868542E-4"/>
                  <c:y val="-2.8885251797608962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6.0118684020369099E-3"/>
                  <c:y val="-1.40596664490883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5.8419041166538534E-3"/>
                  <c:y val="-2.220918303727065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1636395707341894E-2"/>
                  <c:y val="-3.2273275929641604E-2"/>
                </c:manualLayout>
              </c:layout>
              <c:showLegendKey val="0"/>
              <c:showVal val="1"/>
              <c:showCatName val="0"/>
              <c:showSerName val="0"/>
              <c:showPercent val="0"/>
              <c:showBubbleSize val="0"/>
              <c:extLst>
                <c:ext xmlns:c15="http://schemas.microsoft.com/office/drawing/2012/chart" uri="{CE6537A1-D6FC-4f65-9D91-7224C49458BB}"/>
              </c:extLst>
            </c:dLbl>
            <c:spPr>
              <a:noFill/>
              <a:ln w="13845">
                <a:noFill/>
              </a:ln>
            </c:spPr>
            <c:txPr>
              <a:bodyPr/>
              <a:lstStyle/>
              <a:p>
                <a:pPr>
                  <a:defRPr sz="11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18-29</c:v>
                </c:pt>
                <c:pt idx="1">
                  <c:v>30-39</c:v>
                </c:pt>
                <c:pt idx="2">
                  <c:v>40-49</c:v>
                </c:pt>
                <c:pt idx="3">
                  <c:v>50-64</c:v>
                </c:pt>
                <c:pt idx="4">
                  <c:v>65 y +</c:v>
                </c:pt>
              </c:strCache>
            </c:strRef>
          </c:cat>
          <c:val>
            <c:numRef>
              <c:f>Sheet1!$C$2:$C$6</c:f>
              <c:numCache>
                <c:formatCode>0</c:formatCode>
                <c:ptCount val="5"/>
                <c:pt idx="0">
                  <c:v>45.86</c:v>
                </c:pt>
                <c:pt idx="1">
                  <c:v>41.09</c:v>
                </c:pt>
                <c:pt idx="2">
                  <c:v>48.21</c:v>
                </c:pt>
                <c:pt idx="3">
                  <c:v>36.1</c:v>
                </c:pt>
                <c:pt idx="4">
                  <c:v>31</c:v>
                </c:pt>
              </c:numCache>
            </c:numRef>
          </c:val>
        </c:ser>
        <c:dLbls>
          <c:showLegendKey val="0"/>
          <c:showVal val="1"/>
          <c:showCatName val="0"/>
          <c:showSerName val="0"/>
          <c:showPercent val="0"/>
          <c:showBubbleSize val="0"/>
        </c:dLbls>
        <c:gapWidth val="150"/>
        <c:axId val="224979848"/>
        <c:axId val="224980240"/>
      </c:barChart>
      <c:catAx>
        <c:axId val="224979848"/>
        <c:scaling>
          <c:orientation val="minMax"/>
        </c:scaling>
        <c:delete val="0"/>
        <c:axPos val="b"/>
        <c:numFmt formatCode="General" sourceLinked="1"/>
        <c:majorTickMark val="out"/>
        <c:minorTickMark val="none"/>
        <c:tickLblPos val="low"/>
        <c:spPr>
          <a:ln w="1731">
            <a:solidFill>
              <a:srgbClr val="000000"/>
            </a:solidFill>
            <a:prstDash val="solid"/>
          </a:ln>
        </c:spPr>
        <c:txPr>
          <a:bodyPr rot="0" vert="horz"/>
          <a:lstStyle/>
          <a:p>
            <a:pPr>
              <a:defRPr sz="1050" b="1" i="0" u="none" strike="noStrike" baseline="0">
                <a:solidFill>
                  <a:srgbClr val="000000"/>
                </a:solidFill>
                <a:latin typeface="+mn-lt"/>
                <a:ea typeface="Verdana"/>
                <a:cs typeface="Verdana"/>
              </a:defRPr>
            </a:pPr>
            <a:endParaRPr lang="es-ES"/>
          </a:p>
        </c:txPr>
        <c:crossAx val="224980240"/>
        <c:crosses val="autoZero"/>
        <c:auto val="1"/>
        <c:lblAlgn val="ctr"/>
        <c:lblOffset val="100"/>
        <c:tickLblSkip val="1"/>
        <c:tickMarkSkip val="1"/>
        <c:noMultiLvlLbl val="0"/>
      </c:catAx>
      <c:valAx>
        <c:axId val="224980240"/>
        <c:scaling>
          <c:orientation val="minMax"/>
          <c:max val="80"/>
          <c:min val="0"/>
        </c:scaling>
        <c:delete val="0"/>
        <c:axPos val="l"/>
        <c:numFmt formatCode="0" sourceLinked="1"/>
        <c:majorTickMark val="out"/>
        <c:minorTickMark val="none"/>
        <c:tickLblPos val="nextTo"/>
        <c:spPr>
          <a:ln w="1731">
            <a:solidFill>
              <a:srgbClr val="000000"/>
            </a:solidFill>
            <a:prstDash val="solid"/>
          </a:ln>
        </c:spPr>
        <c:txPr>
          <a:bodyPr rot="0" vert="horz"/>
          <a:lstStyle/>
          <a:p>
            <a:pPr>
              <a:defRPr sz="1200" b="1" i="0" u="none" strike="noStrike" baseline="0">
                <a:solidFill>
                  <a:srgbClr val="000000"/>
                </a:solidFill>
                <a:latin typeface="+mn-lt"/>
                <a:ea typeface="Verdana"/>
                <a:cs typeface="Verdana"/>
              </a:defRPr>
            </a:pPr>
            <a:endParaRPr lang="es-ES"/>
          </a:p>
        </c:txPr>
        <c:crossAx val="224979848"/>
        <c:crosses val="autoZero"/>
        <c:crossBetween val="between"/>
        <c:majorUnit val="10"/>
      </c:valAx>
      <c:spPr>
        <a:noFill/>
        <a:ln w="25400">
          <a:noFill/>
        </a:ln>
      </c:spPr>
    </c:plotArea>
    <c:legend>
      <c:legendPos val="r"/>
      <c:legendEntry>
        <c:idx val="1"/>
        <c:txPr>
          <a:bodyPr/>
          <a:lstStyle/>
          <a:p>
            <a:pPr>
              <a:defRPr sz="1200" b="1" i="0" u="none" strike="noStrike" baseline="0">
                <a:solidFill>
                  <a:srgbClr val="000000"/>
                </a:solidFill>
                <a:latin typeface="+mn-lt"/>
                <a:ea typeface="Tahoma"/>
                <a:cs typeface="Tahoma"/>
              </a:defRPr>
            </a:pPr>
            <a:endParaRPr lang="es-ES"/>
          </a:p>
        </c:txPr>
      </c:legendEntry>
      <c:layout>
        <c:manualLayout>
          <c:xMode val="edge"/>
          <c:yMode val="edge"/>
          <c:x val="0.12738424967692971"/>
          <c:y val="0.82507811632041628"/>
          <c:w val="0.7237338695057437"/>
          <c:h val="0.16610334613543701"/>
        </c:manualLayout>
      </c:layout>
      <c:overlay val="0"/>
      <c:spPr>
        <a:solidFill>
          <a:srgbClr val="FFFFFF"/>
        </a:solidFill>
        <a:ln w="13845">
          <a:noFill/>
        </a:ln>
      </c:spPr>
      <c:txPr>
        <a:bodyPr/>
        <a:lstStyle/>
        <a:p>
          <a:pPr>
            <a:defRPr sz="1200" b="1" i="0" u="none" strike="noStrike" baseline="0">
              <a:solidFill>
                <a:srgbClr val="000000"/>
              </a:solidFill>
              <a:latin typeface="+mn-lt"/>
              <a:ea typeface="Tahoma"/>
              <a:cs typeface="Tahoma"/>
            </a:defRPr>
          </a:pPr>
          <a:endParaRPr lang="es-ES"/>
        </a:p>
      </c:txPr>
    </c:legend>
    <c:plotVisOnly val="1"/>
    <c:dispBlanksAs val="gap"/>
    <c:showDLblsOverMax val="0"/>
  </c:chart>
  <c:spPr>
    <a:noFill/>
    <a:ln>
      <a:noFill/>
    </a:ln>
  </c:spPr>
  <c:txPr>
    <a:bodyPr/>
    <a:lstStyle/>
    <a:p>
      <a:pPr>
        <a:defRPr sz="981" b="1" i="0" u="none" strike="noStrike" baseline="0">
          <a:solidFill>
            <a:srgbClr val="000000"/>
          </a:solidFill>
          <a:latin typeface="Times New Roman"/>
          <a:ea typeface="Times New Roman"/>
          <a:cs typeface="Times New Roman"/>
        </a:defRPr>
      </a:pPr>
      <a:endParaRPr lang="es-E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663003411912733E-2"/>
          <c:y val="1.2006861063464843E-2"/>
          <c:w val="0.91505044898825616"/>
          <c:h val="0.6264823056932165"/>
        </c:manualLayout>
      </c:layout>
      <c:barChart>
        <c:barDir val="col"/>
        <c:grouping val="clustered"/>
        <c:varyColors val="0"/>
        <c:ser>
          <c:idx val="0"/>
          <c:order val="0"/>
          <c:tx>
            <c:strRef>
              <c:f>Sheet1!$B$1</c:f>
              <c:strCache>
                <c:ptCount val="1"/>
                <c:pt idx="0">
                  <c:v>Buena o muy buena</c:v>
                </c:pt>
              </c:strCache>
            </c:strRef>
          </c:tx>
          <c:spPr>
            <a:ln w="12045">
              <a:noFill/>
            </a:ln>
            <a:scene3d>
              <a:camera prst="orthographicFront"/>
              <a:lightRig rig="threePt" dir="t"/>
            </a:scene3d>
            <a:sp3d>
              <a:bevelT/>
            </a:sp3d>
          </c:spPr>
          <c:invertIfNegative val="0"/>
          <c:dLbls>
            <c:dLbl>
              <c:idx val="0"/>
              <c:layout>
                <c:manualLayout>
                  <c:x val="-7.0046446493833934E-3"/>
                  <c:y val="-3.266633300114780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462756347536363E-3"/>
                  <c:y val="-2.8443094434705076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9736345370406934E-3"/>
                  <c:y val="-2.8951513203823491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979232806290398E-2"/>
                  <c:y val="-2.190092436238262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4124629080118679"/>
                  <c:y val="1.3722126929674101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Mode val="edge"/>
                  <c:yMode val="edge"/>
                  <c:x val="0.35113748763600394"/>
                  <c:y val="8.0617495711835727E-2"/>
                </c:manualLayout>
              </c:layout>
              <c:spPr>
                <a:noFill/>
                <a:ln w="12045">
                  <a:noFill/>
                </a:ln>
              </c:spPr>
              <c:txPr>
                <a:bodyPr/>
                <a:lstStyle/>
                <a:p>
                  <a:pPr>
                    <a:defRPr sz="1100" b="1" i="0" u="none" strike="noStrike" baseline="0">
                      <a:solidFill>
                        <a:srgbClr val="000000"/>
                      </a:solidFill>
                      <a:latin typeface="+mn-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Sin estudios</c:v>
                </c:pt>
                <c:pt idx="1">
                  <c:v>Primaria</c:v>
                </c:pt>
                <c:pt idx="2">
                  <c:v>Secundaria</c:v>
                </c:pt>
                <c:pt idx="3">
                  <c:v>Universitarios</c:v>
                </c:pt>
              </c:strCache>
            </c:strRef>
          </c:cat>
          <c:val>
            <c:numRef>
              <c:f>Sheet1!$B$2:$B$5</c:f>
              <c:numCache>
                <c:formatCode>General</c:formatCode>
                <c:ptCount val="4"/>
                <c:pt idx="0">
                  <c:v>68</c:v>
                </c:pt>
                <c:pt idx="1">
                  <c:v>60</c:v>
                </c:pt>
                <c:pt idx="2">
                  <c:v>44</c:v>
                </c:pt>
                <c:pt idx="3">
                  <c:v>43</c:v>
                </c:pt>
              </c:numCache>
            </c:numRef>
          </c:val>
        </c:ser>
        <c:ser>
          <c:idx val="1"/>
          <c:order val="1"/>
          <c:tx>
            <c:strRef>
              <c:f>Sheet1!$C$1</c:f>
              <c:strCache>
                <c:ptCount val="1"/>
                <c:pt idx="0">
                  <c:v>Mala o muy mala</c:v>
                </c:pt>
              </c:strCache>
            </c:strRef>
          </c:tx>
          <c:spPr>
            <a:ln w="12045">
              <a:noFill/>
            </a:ln>
            <a:scene3d>
              <a:camera prst="orthographicFront"/>
              <a:lightRig rig="threePt" dir="t"/>
            </a:scene3d>
            <a:sp3d>
              <a:bevelT/>
            </a:sp3d>
          </c:spPr>
          <c:invertIfNegative val="0"/>
          <c:dLbls>
            <c:dLbl>
              <c:idx val="0"/>
              <c:layout>
                <c:manualLayout>
                  <c:x val="-3.0310625867191405E-3"/>
                  <c:y val="-1.3738735294403254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633789634910812E-3"/>
                  <c:y val="-1.3738735294403254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8849293751040167E-2"/>
                  <c:y val="-2.574559635786783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7919897516878325E-2"/>
                  <c:y val="-3.390778542584758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5905044510386391"/>
                  <c:y val="0.21955403087478803"/>
                </c:manualLayout>
              </c:layout>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Sin estudios</c:v>
                </c:pt>
                <c:pt idx="1">
                  <c:v>Primaria</c:v>
                </c:pt>
                <c:pt idx="2">
                  <c:v>Secundaria</c:v>
                </c:pt>
                <c:pt idx="3">
                  <c:v>Universitarios</c:v>
                </c:pt>
              </c:strCache>
            </c:strRef>
          </c:cat>
          <c:val>
            <c:numRef>
              <c:f>Sheet1!$C$2:$C$5</c:f>
              <c:numCache>
                <c:formatCode>General</c:formatCode>
                <c:ptCount val="4"/>
                <c:pt idx="0">
                  <c:v>22</c:v>
                </c:pt>
                <c:pt idx="1">
                  <c:v>34</c:v>
                </c:pt>
                <c:pt idx="2">
                  <c:v>46</c:v>
                </c:pt>
                <c:pt idx="3">
                  <c:v>50</c:v>
                </c:pt>
              </c:numCache>
            </c:numRef>
          </c:val>
        </c:ser>
        <c:dLbls>
          <c:showLegendKey val="0"/>
          <c:showVal val="1"/>
          <c:showCatName val="0"/>
          <c:showSerName val="0"/>
          <c:showPercent val="0"/>
          <c:showBubbleSize val="0"/>
        </c:dLbls>
        <c:gapWidth val="150"/>
        <c:axId val="224981024"/>
        <c:axId val="224981416"/>
      </c:barChart>
      <c:catAx>
        <c:axId val="224981024"/>
        <c:scaling>
          <c:orientation val="minMax"/>
        </c:scaling>
        <c:delete val="0"/>
        <c:axPos val="b"/>
        <c:numFmt formatCode="General" sourceLinked="1"/>
        <c:majorTickMark val="out"/>
        <c:minorTickMark val="none"/>
        <c:tickLblPos val="low"/>
        <c:spPr>
          <a:ln w="1506">
            <a:solidFill>
              <a:srgbClr val="000000"/>
            </a:solidFill>
            <a:prstDash val="solid"/>
          </a:ln>
        </c:spPr>
        <c:txPr>
          <a:bodyPr rot="0" vert="horz"/>
          <a:lstStyle/>
          <a:p>
            <a:pPr>
              <a:defRPr sz="1000" b="1" i="0" u="none" strike="noStrike" baseline="0">
                <a:solidFill>
                  <a:srgbClr val="000000"/>
                </a:solidFill>
                <a:latin typeface="+mn-lt"/>
                <a:ea typeface="Verdana"/>
                <a:cs typeface="Verdana"/>
              </a:defRPr>
            </a:pPr>
            <a:endParaRPr lang="es-ES"/>
          </a:p>
        </c:txPr>
        <c:crossAx val="224981416"/>
        <c:crosses val="autoZero"/>
        <c:auto val="1"/>
        <c:lblAlgn val="ctr"/>
        <c:lblOffset val="100"/>
        <c:tickLblSkip val="1"/>
        <c:tickMarkSkip val="1"/>
        <c:noMultiLvlLbl val="0"/>
      </c:catAx>
      <c:valAx>
        <c:axId val="224981416"/>
        <c:scaling>
          <c:orientation val="minMax"/>
          <c:max val="80"/>
          <c:min val="0"/>
        </c:scaling>
        <c:delete val="0"/>
        <c:axPos val="l"/>
        <c:numFmt formatCode="General" sourceLinked="1"/>
        <c:majorTickMark val="out"/>
        <c:minorTickMark val="none"/>
        <c:tickLblPos val="nextTo"/>
        <c:spPr>
          <a:ln w="1506">
            <a:solidFill>
              <a:srgbClr val="000000"/>
            </a:solidFill>
            <a:prstDash val="solid"/>
          </a:ln>
        </c:spPr>
        <c:txPr>
          <a:bodyPr rot="0" vert="horz"/>
          <a:lstStyle/>
          <a:p>
            <a:pPr>
              <a:defRPr sz="1100" b="1" i="0" u="none" strike="noStrike" baseline="0">
                <a:solidFill>
                  <a:srgbClr val="000000"/>
                </a:solidFill>
                <a:latin typeface="+mn-lt"/>
                <a:ea typeface="Verdana"/>
                <a:cs typeface="Verdana"/>
              </a:defRPr>
            </a:pPr>
            <a:endParaRPr lang="es-ES"/>
          </a:p>
        </c:txPr>
        <c:crossAx val="224981024"/>
        <c:crosses val="autoZero"/>
        <c:crossBetween val="between"/>
        <c:majorUnit val="10"/>
        <c:minorUnit val="1"/>
      </c:valAx>
      <c:spPr>
        <a:noFill/>
        <a:ln w="25400">
          <a:noFill/>
        </a:ln>
      </c:spPr>
    </c:plotArea>
    <c:legend>
      <c:legendPos val="b"/>
      <c:layout>
        <c:manualLayout>
          <c:xMode val="edge"/>
          <c:yMode val="edge"/>
          <c:x val="0.13545050294202843"/>
          <c:y val="0.77011629734402065"/>
          <c:w val="0.75692222475284088"/>
          <c:h val="0.13607252507752068"/>
        </c:manualLayout>
      </c:layout>
      <c:overlay val="0"/>
      <c:spPr>
        <a:solidFill>
          <a:srgbClr val="FFFFFF"/>
        </a:solidFill>
        <a:ln w="12045">
          <a:noFill/>
        </a:ln>
      </c:spPr>
      <c:txPr>
        <a:bodyPr/>
        <a:lstStyle/>
        <a:p>
          <a:pPr>
            <a:defRPr sz="1200" b="1" i="0" u="none" strike="noStrike" baseline="0">
              <a:solidFill>
                <a:srgbClr val="000000"/>
              </a:solidFill>
              <a:latin typeface="+mn-lt"/>
              <a:ea typeface="Tahoma"/>
              <a:cs typeface="Tahoma"/>
            </a:defRPr>
          </a:pPr>
          <a:endParaRPr lang="es-ES"/>
        </a:p>
      </c:txPr>
    </c:legend>
    <c:plotVisOnly val="1"/>
    <c:dispBlanksAs val="gap"/>
    <c:showDLblsOverMax val="0"/>
  </c:chart>
  <c:spPr>
    <a:noFill/>
    <a:ln>
      <a:noFill/>
    </a:ln>
  </c:spPr>
  <c:txPr>
    <a:bodyPr/>
    <a:lstStyle/>
    <a:p>
      <a:pPr>
        <a:defRPr sz="854" b="1" i="0" u="none" strike="noStrike" baseline="0">
          <a:solidFill>
            <a:srgbClr val="000000"/>
          </a:solidFill>
          <a:latin typeface="Times New Roman"/>
          <a:ea typeface="Times New Roman"/>
          <a:cs typeface="Times New Roman"/>
        </a:defRPr>
      </a:pPr>
      <a:endParaRPr lang="es-E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17246850664798E-2"/>
          <c:y val="9.7303803081452866E-2"/>
          <c:w val="0.91505044898825616"/>
          <c:h val="0.53237708871694822"/>
        </c:manualLayout>
      </c:layout>
      <c:barChart>
        <c:barDir val="col"/>
        <c:grouping val="clustered"/>
        <c:varyColors val="0"/>
        <c:ser>
          <c:idx val="0"/>
          <c:order val="0"/>
          <c:tx>
            <c:strRef>
              <c:f>Sheet1!$B$1</c:f>
              <c:strCache>
                <c:ptCount val="1"/>
                <c:pt idx="0">
                  <c:v>Buena o muy buena</c:v>
                </c:pt>
              </c:strCache>
            </c:strRef>
          </c:tx>
          <c:spPr>
            <a:ln w="12045">
              <a:noFill/>
            </a:ln>
            <a:scene3d>
              <a:camera prst="orthographicFront"/>
              <a:lightRig rig="threePt" dir="t"/>
            </a:scene3d>
            <a:sp3d>
              <a:bevelT/>
            </a:sp3d>
          </c:spPr>
          <c:invertIfNegative val="0"/>
          <c:dLbls>
            <c:dLbl>
              <c:idx val="0"/>
              <c:layout>
                <c:manualLayout>
                  <c:x val="-7.0046446493833934E-3"/>
                  <c:y val="-3.266633300114780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462756347536363E-3"/>
                  <c:y val="-2.8443094434705076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9736345370406934E-3"/>
                  <c:y val="-2.8951513203823491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979232806290398E-2"/>
                  <c:y val="-2.190092436238262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4124629080118679"/>
                  <c:y val="1.3722126929674101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Mode val="edge"/>
                  <c:yMode val="edge"/>
                  <c:x val="0.35113748763600394"/>
                  <c:y val="8.0617495711835727E-2"/>
                </c:manualLayout>
              </c:layout>
              <c:spPr>
                <a:noFill/>
                <a:ln w="12045">
                  <a:noFill/>
                </a:ln>
              </c:spPr>
              <c:txPr>
                <a:bodyPr/>
                <a:lstStyle/>
                <a:p>
                  <a:pPr>
                    <a:defRPr sz="1100" b="1" i="0" u="none" strike="noStrike" baseline="0">
                      <a:solidFill>
                        <a:srgbClr val="000000"/>
                      </a:solidFill>
                      <a:latin typeface="+mn-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Izquierda</c:v>
                </c:pt>
                <c:pt idx="1">
                  <c:v>Centro izquierda</c:v>
                </c:pt>
                <c:pt idx="2">
                  <c:v>Centro derecha</c:v>
                </c:pt>
                <c:pt idx="3">
                  <c:v>Derecha</c:v>
                </c:pt>
              </c:strCache>
            </c:strRef>
          </c:cat>
          <c:val>
            <c:numRef>
              <c:f>Sheet1!$B$2:$B$5</c:f>
              <c:numCache>
                <c:formatCode>General</c:formatCode>
                <c:ptCount val="4"/>
                <c:pt idx="0">
                  <c:v>57</c:v>
                </c:pt>
                <c:pt idx="1">
                  <c:v>61</c:v>
                </c:pt>
                <c:pt idx="2">
                  <c:v>42</c:v>
                </c:pt>
                <c:pt idx="3">
                  <c:v>46</c:v>
                </c:pt>
              </c:numCache>
            </c:numRef>
          </c:val>
        </c:ser>
        <c:ser>
          <c:idx val="1"/>
          <c:order val="1"/>
          <c:tx>
            <c:strRef>
              <c:f>Sheet1!$C$1</c:f>
              <c:strCache>
                <c:ptCount val="1"/>
                <c:pt idx="0">
                  <c:v>Mala o muy mala</c:v>
                </c:pt>
              </c:strCache>
            </c:strRef>
          </c:tx>
          <c:spPr>
            <a:ln w="12045">
              <a:noFill/>
            </a:ln>
            <a:scene3d>
              <a:camera prst="orthographicFront"/>
              <a:lightRig rig="threePt" dir="t"/>
            </a:scene3d>
            <a:sp3d>
              <a:bevelT/>
            </a:sp3d>
          </c:spPr>
          <c:invertIfNegative val="0"/>
          <c:dLbls>
            <c:dLbl>
              <c:idx val="0"/>
              <c:layout>
                <c:manualLayout>
                  <c:x val="-3.0310625867191405E-3"/>
                  <c:y val="-1.3738735294403266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633789634910812E-3"/>
                  <c:y val="-1.3738735294403266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8849293751040167E-2"/>
                  <c:y val="-2.574559635786783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7919897516878325E-2"/>
                  <c:y val="-3.390778542584758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5905044510386408"/>
                  <c:y val="0.21955403087478811"/>
                </c:manualLayout>
              </c:layout>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Izquierda</c:v>
                </c:pt>
                <c:pt idx="1">
                  <c:v>Centro izquierda</c:v>
                </c:pt>
                <c:pt idx="2">
                  <c:v>Centro derecha</c:v>
                </c:pt>
                <c:pt idx="3">
                  <c:v>Derecha</c:v>
                </c:pt>
              </c:strCache>
            </c:strRef>
          </c:cat>
          <c:val>
            <c:numRef>
              <c:f>Sheet1!$C$2:$C$5</c:f>
              <c:numCache>
                <c:formatCode>General</c:formatCode>
                <c:ptCount val="4"/>
                <c:pt idx="0">
                  <c:v>33</c:v>
                </c:pt>
                <c:pt idx="1">
                  <c:v>32</c:v>
                </c:pt>
                <c:pt idx="2">
                  <c:v>52</c:v>
                </c:pt>
                <c:pt idx="3">
                  <c:v>51</c:v>
                </c:pt>
              </c:numCache>
            </c:numRef>
          </c:val>
        </c:ser>
        <c:dLbls>
          <c:showLegendKey val="0"/>
          <c:showVal val="1"/>
          <c:showCatName val="0"/>
          <c:showSerName val="0"/>
          <c:showPercent val="0"/>
          <c:showBubbleSize val="0"/>
        </c:dLbls>
        <c:gapWidth val="150"/>
        <c:axId val="224982592"/>
        <c:axId val="227135416"/>
      </c:barChart>
      <c:catAx>
        <c:axId val="224982592"/>
        <c:scaling>
          <c:orientation val="minMax"/>
        </c:scaling>
        <c:delete val="0"/>
        <c:axPos val="b"/>
        <c:numFmt formatCode="General" sourceLinked="1"/>
        <c:majorTickMark val="out"/>
        <c:minorTickMark val="none"/>
        <c:tickLblPos val="low"/>
        <c:spPr>
          <a:ln w="1506">
            <a:solidFill>
              <a:srgbClr val="000000"/>
            </a:solidFill>
            <a:prstDash val="solid"/>
          </a:ln>
        </c:spPr>
        <c:txPr>
          <a:bodyPr rot="0" vert="horz"/>
          <a:lstStyle/>
          <a:p>
            <a:pPr>
              <a:defRPr sz="1000" b="1" i="0" u="none" strike="noStrike" baseline="0">
                <a:solidFill>
                  <a:srgbClr val="000000"/>
                </a:solidFill>
                <a:latin typeface="+mn-lt"/>
                <a:ea typeface="Verdana"/>
                <a:cs typeface="Verdana"/>
              </a:defRPr>
            </a:pPr>
            <a:endParaRPr lang="es-ES"/>
          </a:p>
        </c:txPr>
        <c:crossAx val="227135416"/>
        <c:crosses val="autoZero"/>
        <c:auto val="1"/>
        <c:lblAlgn val="ctr"/>
        <c:lblOffset val="100"/>
        <c:tickLblSkip val="1"/>
        <c:tickMarkSkip val="1"/>
        <c:noMultiLvlLbl val="0"/>
      </c:catAx>
      <c:valAx>
        <c:axId val="227135416"/>
        <c:scaling>
          <c:orientation val="minMax"/>
          <c:max val="80"/>
          <c:min val="0"/>
        </c:scaling>
        <c:delete val="0"/>
        <c:axPos val="l"/>
        <c:numFmt formatCode="General" sourceLinked="1"/>
        <c:majorTickMark val="out"/>
        <c:minorTickMark val="none"/>
        <c:tickLblPos val="nextTo"/>
        <c:spPr>
          <a:ln w="1506">
            <a:solidFill>
              <a:srgbClr val="000000"/>
            </a:solidFill>
            <a:prstDash val="solid"/>
          </a:ln>
        </c:spPr>
        <c:txPr>
          <a:bodyPr rot="0" vert="horz"/>
          <a:lstStyle/>
          <a:p>
            <a:pPr>
              <a:defRPr sz="1100" b="1" i="0" u="none" strike="noStrike" baseline="0">
                <a:solidFill>
                  <a:srgbClr val="000000"/>
                </a:solidFill>
                <a:latin typeface="+mn-lt"/>
                <a:ea typeface="Verdana"/>
                <a:cs typeface="Verdana"/>
              </a:defRPr>
            </a:pPr>
            <a:endParaRPr lang="es-ES"/>
          </a:p>
        </c:txPr>
        <c:crossAx val="224982592"/>
        <c:crosses val="autoZero"/>
        <c:crossBetween val="between"/>
        <c:majorUnit val="20"/>
        <c:minorUnit val="1"/>
      </c:valAx>
      <c:spPr>
        <a:noFill/>
        <a:ln w="25400">
          <a:noFill/>
        </a:ln>
      </c:spPr>
    </c:plotArea>
    <c:legend>
      <c:legendPos val="b"/>
      <c:layout>
        <c:manualLayout>
          <c:xMode val="edge"/>
          <c:yMode val="edge"/>
          <c:x val="0.13545050294202843"/>
          <c:y val="0.77011629734402065"/>
          <c:w val="0.75692222475284088"/>
          <c:h val="0.13607252507752068"/>
        </c:manualLayout>
      </c:layout>
      <c:overlay val="0"/>
      <c:spPr>
        <a:solidFill>
          <a:srgbClr val="FFFFFF"/>
        </a:solidFill>
        <a:ln w="12045">
          <a:noFill/>
        </a:ln>
      </c:spPr>
      <c:txPr>
        <a:bodyPr/>
        <a:lstStyle/>
        <a:p>
          <a:pPr>
            <a:defRPr sz="1200" b="1" i="0" u="none" strike="noStrike" baseline="0">
              <a:solidFill>
                <a:srgbClr val="000000"/>
              </a:solidFill>
              <a:latin typeface="+mn-lt"/>
              <a:ea typeface="Tahoma"/>
              <a:cs typeface="Tahoma"/>
            </a:defRPr>
          </a:pPr>
          <a:endParaRPr lang="es-ES"/>
        </a:p>
      </c:txPr>
    </c:legend>
    <c:plotVisOnly val="1"/>
    <c:dispBlanksAs val="gap"/>
    <c:showDLblsOverMax val="0"/>
  </c:chart>
  <c:spPr>
    <a:noFill/>
    <a:ln>
      <a:noFill/>
    </a:ln>
  </c:spPr>
  <c:txPr>
    <a:bodyPr/>
    <a:lstStyle/>
    <a:p>
      <a:pPr>
        <a:defRPr sz="854" b="1" i="0" u="none" strike="noStrike" baseline="0">
          <a:solidFill>
            <a:srgbClr val="000000"/>
          </a:solidFill>
          <a:latin typeface="Times New Roman"/>
          <a:ea typeface="Times New Roman"/>
          <a:cs typeface="Times New Roman"/>
        </a:defRPr>
      </a:pPr>
      <a:endParaRPr lang="es-E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740553979202123E-2"/>
          <c:y val="9.8771592990364601E-2"/>
          <c:w val="0.86594060122271099"/>
          <c:h val="0.62337102281228163"/>
        </c:manualLayout>
      </c:layout>
      <c:barChart>
        <c:barDir val="col"/>
        <c:grouping val="clustered"/>
        <c:varyColors val="0"/>
        <c:ser>
          <c:idx val="0"/>
          <c:order val="0"/>
          <c:tx>
            <c:strRef>
              <c:f>Sheet1!$B$1</c:f>
              <c:strCache>
                <c:ptCount val="1"/>
                <c:pt idx="0">
                  <c:v>Buena o muy buena</c:v>
                </c:pt>
              </c:strCache>
            </c:strRef>
          </c:tx>
          <c:spPr>
            <a:ln w="13845">
              <a:noFill/>
            </a:ln>
            <a:scene3d>
              <a:camera prst="orthographicFront"/>
              <a:lightRig rig="threePt" dir="t"/>
            </a:scene3d>
            <a:sp3d>
              <a:bevelT/>
            </a:sp3d>
          </c:spPr>
          <c:invertIfNegative val="0"/>
          <c:dLbls>
            <c:dLbl>
              <c:idx val="0"/>
              <c:layout>
                <c:manualLayout>
                  <c:x val="-3.1143977437182117E-3"/>
                  <c:y val="-3.0800248329367522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6798526826285942E-3"/>
                  <c:y val="-2.132566540187269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4660135795659501E-3"/>
                  <c:y val="-3.05550628712214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357367006076861E-3"/>
                  <c:y val="-4.439894896145968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8.1346568668924923E-3"/>
                  <c:y val="-1.8330787988948157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Mode val="edge"/>
                  <c:yMode val="edge"/>
                  <c:x val="0.35288270377734643"/>
                  <c:y val="8.0756013745704527E-2"/>
                </c:manualLayout>
              </c:layout>
              <c:spPr>
                <a:noFill/>
                <a:ln w="13845">
                  <a:noFill/>
                </a:ln>
              </c:spPr>
              <c:txPr>
                <a:bodyPr/>
                <a:lstStyle/>
                <a:p>
                  <a:pPr>
                    <a:defRPr sz="1100" b="1" i="0" u="none" strike="noStrike" baseline="0">
                      <a:solidFill>
                        <a:srgbClr val="000000"/>
                      </a:solidFill>
                      <a:latin typeface="+mj-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spPr>
              <a:noFill/>
              <a:ln w="13845">
                <a:noFill/>
              </a:ln>
            </c:spPr>
            <c:txPr>
              <a:bodyPr/>
              <a:lstStyle/>
              <a:p>
                <a:pPr>
                  <a:defRPr sz="11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Albacete</c:v>
                </c:pt>
                <c:pt idx="1">
                  <c:v>Ciudad Real</c:v>
                </c:pt>
                <c:pt idx="2">
                  <c:v>Cuenca</c:v>
                </c:pt>
                <c:pt idx="3">
                  <c:v>Guadalajara</c:v>
                </c:pt>
                <c:pt idx="4">
                  <c:v>Toledo</c:v>
                </c:pt>
              </c:strCache>
            </c:strRef>
          </c:cat>
          <c:val>
            <c:numRef>
              <c:f>Sheet1!$B$2:$B$6</c:f>
              <c:numCache>
                <c:formatCode>0</c:formatCode>
                <c:ptCount val="5"/>
                <c:pt idx="0">
                  <c:v>51.05</c:v>
                </c:pt>
                <c:pt idx="1">
                  <c:v>58.730000000000011</c:v>
                </c:pt>
                <c:pt idx="2">
                  <c:v>52.339999999999996</c:v>
                </c:pt>
                <c:pt idx="3">
                  <c:v>38</c:v>
                </c:pt>
                <c:pt idx="4">
                  <c:v>52.87</c:v>
                </c:pt>
              </c:numCache>
            </c:numRef>
          </c:val>
        </c:ser>
        <c:ser>
          <c:idx val="1"/>
          <c:order val="1"/>
          <c:tx>
            <c:strRef>
              <c:f>Sheet1!$C$1</c:f>
              <c:strCache>
                <c:ptCount val="1"/>
                <c:pt idx="0">
                  <c:v>Mala o muy mala</c:v>
                </c:pt>
              </c:strCache>
            </c:strRef>
          </c:tx>
          <c:spPr>
            <a:ln w="13845">
              <a:noFill/>
            </a:ln>
            <a:scene3d>
              <a:camera prst="orthographicFront"/>
              <a:lightRig rig="threePt" dir="t"/>
            </a:scene3d>
            <a:sp3d>
              <a:bevelT/>
            </a:sp3d>
          </c:spPr>
          <c:invertIfNegative val="0"/>
          <c:dLbls>
            <c:dLbl>
              <c:idx val="0"/>
              <c:layout>
                <c:manualLayout>
                  <c:x val="6.3513146441197908E-3"/>
                  <c:y val="-1.9411089097685151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1737681134868542E-4"/>
                  <c:y val="-2.8885251797608962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6.0118684020369125E-3"/>
                  <c:y val="-1.40596664490883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5.8419041166538534E-3"/>
                  <c:y val="-2.220918303727065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1636395707341894E-2"/>
                  <c:y val="-3.2273275929641632E-2"/>
                </c:manualLayout>
              </c:layout>
              <c:showLegendKey val="0"/>
              <c:showVal val="1"/>
              <c:showCatName val="0"/>
              <c:showSerName val="0"/>
              <c:showPercent val="0"/>
              <c:showBubbleSize val="0"/>
              <c:extLst>
                <c:ext xmlns:c15="http://schemas.microsoft.com/office/drawing/2012/chart" uri="{CE6537A1-D6FC-4f65-9D91-7224C49458BB}"/>
              </c:extLst>
            </c:dLbl>
            <c:spPr>
              <a:noFill/>
              <a:ln w="13845">
                <a:noFill/>
              </a:ln>
            </c:spPr>
            <c:txPr>
              <a:bodyPr/>
              <a:lstStyle/>
              <a:p>
                <a:pPr>
                  <a:defRPr sz="11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Albacete</c:v>
                </c:pt>
                <c:pt idx="1">
                  <c:v>Ciudad Real</c:v>
                </c:pt>
                <c:pt idx="2">
                  <c:v>Cuenca</c:v>
                </c:pt>
                <c:pt idx="3">
                  <c:v>Guadalajara</c:v>
                </c:pt>
                <c:pt idx="4">
                  <c:v>Toledo</c:v>
                </c:pt>
              </c:strCache>
            </c:strRef>
          </c:cat>
          <c:val>
            <c:numRef>
              <c:f>Sheet1!$C$2:$C$6</c:f>
              <c:numCache>
                <c:formatCode>0</c:formatCode>
                <c:ptCount val="5"/>
                <c:pt idx="0">
                  <c:v>41.05</c:v>
                </c:pt>
                <c:pt idx="1">
                  <c:v>36.11</c:v>
                </c:pt>
                <c:pt idx="2">
                  <c:v>43.93</c:v>
                </c:pt>
                <c:pt idx="3">
                  <c:v>47.5</c:v>
                </c:pt>
                <c:pt idx="4">
                  <c:v>38.67</c:v>
                </c:pt>
              </c:numCache>
            </c:numRef>
          </c:val>
        </c:ser>
        <c:dLbls>
          <c:showLegendKey val="0"/>
          <c:showVal val="1"/>
          <c:showCatName val="0"/>
          <c:showSerName val="0"/>
          <c:showPercent val="0"/>
          <c:showBubbleSize val="0"/>
        </c:dLbls>
        <c:gapWidth val="150"/>
        <c:axId val="227136200"/>
        <c:axId val="227136592"/>
      </c:barChart>
      <c:catAx>
        <c:axId val="227136200"/>
        <c:scaling>
          <c:orientation val="minMax"/>
        </c:scaling>
        <c:delete val="0"/>
        <c:axPos val="b"/>
        <c:numFmt formatCode="General" sourceLinked="1"/>
        <c:majorTickMark val="out"/>
        <c:minorTickMark val="none"/>
        <c:tickLblPos val="low"/>
        <c:spPr>
          <a:ln w="1731">
            <a:solidFill>
              <a:srgbClr val="000000"/>
            </a:solidFill>
            <a:prstDash val="solid"/>
          </a:ln>
        </c:spPr>
        <c:txPr>
          <a:bodyPr rot="0" vert="horz"/>
          <a:lstStyle/>
          <a:p>
            <a:pPr>
              <a:defRPr sz="1050" b="1" i="0" u="none" strike="noStrike" baseline="0">
                <a:solidFill>
                  <a:srgbClr val="000000"/>
                </a:solidFill>
                <a:latin typeface="+mn-lt"/>
                <a:ea typeface="Verdana"/>
                <a:cs typeface="Verdana"/>
              </a:defRPr>
            </a:pPr>
            <a:endParaRPr lang="es-ES"/>
          </a:p>
        </c:txPr>
        <c:crossAx val="227136592"/>
        <c:crosses val="autoZero"/>
        <c:auto val="1"/>
        <c:lblAlgn val="ctr"/>
        <c:lblOffset val="100"/>
        <c:tickLblSkip val="1"/>
        <c:tickMarkSkip val="1"/>
        <c:noMultiLvlLbl val="0"/>
      </c:catAx>
      <c:valAx>
        <c:axId val="227136592"/>
        <c:scaling>
          <c:orientation val="minMax"/>
          <c:max val="80"/>
          <c:min val="0"/>
        </c:scaling>
        <c:delete val="0"/>
        <c:axPos val="l"/>
        <c:numFmt formatCode="0" sourceLinked="1"/>
        <c:majorTickMark val="out"/>
        <c:minorTickMark val="none"/>
        <c:tickLblPos val="nextTo"/>
        <c:spPr>
          <a:ln w="1731">
            <a:solidFill>
              <a:srgbClr val="000000"/>
            </a:solidFill>
            <a:prstDash val="solid"/>
          </a:ln>
        </c:spPr>
        <c:txPr>
          <a:bodyPr rot="0" vert="horz"/>
          <a:lstStyle/>
          <a:p>
            <a:pPr>
              <a:defRPr sz="1200" b="1" i="0" u="none" strike="noStrike" baseline="0">
                <a:solidFill>
                  <a:srgbClr val="000000"/>
                </a:solidFill>
                <a:latin typeface="+mn-lt"/>
                <a:ea typeface="Verdana"/>
                <a:cs typeface="Verdana"/>
              </a:defRPr>
            </a:pPr>
            <a:endParaRPr lang="es-ES"/>
          </a:p>
        </c:txPr>
        <c:crossAx val="227136200"/>
        <c:crosses val="autoZero"/>
        <c:crossBetween val="between"/>
        <c:majorUnit val="20"/>
      </c:valAx>
      <c:spPr>
        <a:noFill/>
        <a:ln w="25400">
          <a:noFill/>
        </a:ln>
      </c:spPr>
    </c:plotArea>
    <c:legend>
      <c:legendPos val="r"/>
      <c:legendEntry>
        <c:idx val="1"/>
        <c:txPr>
          <a:bodyPr/>
          <a:lstStyle/>
          <a:p>
            <a:pPr>
              <a:defRPr sz="1200" b="1" i="0" u="none" strike="noStrike" baseline="0">
                <a:solidFill>
                  <a:srgbClr val="000000"/>
                </a:solidFill>
                <a:latin typeface="+mn-lt"/>
                <a:ea typeface="Tahoma"/>
                <a:cs typeface="Tahoma"/>
              </a:defRPr>
            </a:pPr>
            <a:endParaRPr lang="es-ES"/>
          </a:p>
        </c:txPr>
      </c:legendEntry>
      <c:layout>
        <c:manualLayout>
          <c:xMode val="edge"/>
          <c:yMode val="edge"/>
          <c:x val="0.12738424967692971"/>
          <c:y val="0.82507811632041672"/>
          <c:w val="0.7237338695057437"/>
          <c:h val="0.16610334613543706"/>
        </c:manualLayout>
      </c:layout>
      <c:overlay val="0"/>
      <c:spPr>
        <a:solidFill>
          <a:srgbClr val="FFFFFF"/>
        </a:solidFill>
        <a:ln w="13845">
          <a:noFill/>
        </a:ln>
      </c:spPr>
      <c:txPr>
        <a:bodyPr/>
        <a:lstStyle/>
        <a:p>
          <a:pPr>
            <a:defRPr sz="1200" b="1" i="0" u="none" strike="noStrike" baseline="0">
              <a:solidFill>
                <a:srgbClr val="000000"/>
              </a:solidFill>
              <a:latin typeface="+mn-lt"/>
              <a:ea typeface="Tahoma"/>
              <a:cs typeface="Tahoma"/>
            </a:defRPr>
          </a:pPr>
          <a:endParaRPr lang="es-ES"/>
        </a:p>
      </c:txPr>
    </c:legend>
    <c:plotVisOnly val="1"/>
    <c:dispBlanksAs val="gap"/>
    <c:showDLblsOverMax val="0"/>
  </c:chart>
  <c:spPr>
    <a:noFill/>
    <a:ln>
      <a:noFill/>
    </a:ln>
  </c:spPr>
  <c:txPr>
    <a:bodyPr/>
    <a:lstStyle/>
    <a:p>
      <a:pPr>
        <a:defRPr sz="981" b="1" i="0" u="none" strike="noStrike" baseline="0">
          <a:solidFill>
            <a:srgbClr val="000000"/>
          </a:solidFill>
          <a:latin typeface="Times New Roman"/>
          <a:ea typeface="Times New Roman"/>
          <a:cs typeface="Times New Roman"/>
        </a:defRPr>
      </a:pPr>
      <a:endParaRPr lang="es-E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04750238479248"/>
          <c:y val="4.0152978657920113E-2"/>
          <c:w val="0.79667519181585666"/>
          <c:h val="0.76673040152964322"/>
        </c:manualLayout>
      </c:layout>
      <c:barChart>
        <c:barDir val="col"/>
        <c:grouping val="clustered"/>
        <c:varyColors val="0"/>
        <c:ser>
          <c:idx val="1"/>
          <c:order val="0"/>
          <c:tx>
            <c:strRef>
              <c:f>Sheet1!$B$1</c:f>
              <c:strCache>
                <c:ptCount val="1"/>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Mucho mejor</c:v>
                </c:pt>
                <c:pt idx="1">
                  <c:v>Mejor</c:v>
                </c:pt>
                <c:pt idx="2">
                  <c:v>Igual</c:v>
                </c:pt>
                <c:pt idx="3">
                  <c:v>Peor</c:v>
                </c:pt>
                <c:pt idx="4">
                  <c:v>Mucho peor</c:v>
                </c:pt>
                <c:pt idx="5">
                  <c:v>NS/NC</c:v>
                </c:pt>
              </c:strCache>
            </c:strRef>
          </c:cat>
          <c:val>
            <c:numRef>
              <c:f>Sheet1!$B$2:$B$7</c:f>
              <c:numCache>
                <c:formatCode>General</c:formatCode>
                <c:ptCount val="6"/>
                <c:pt idx="0">
                  <c:v>9</c:v>
                </c:pt>
                <c:pt idx="1">
                  <c:v>43.7</c:v>
                </c:pt>
                <c:pt idx="2">
                  <c:v>18.5</c:v>
                </c:pt>
                <c:pt idx="3">
                  <c:v>23.3</c:v>
                </c:pt>
                <c:pt idx="4">
                  <c:v>4</c:v>
                </c:pt>
                <c:pt idx="5">
                  <c:v>1</c:v>
                </c:pt>
              </c:numCache>
            </c:numRef>
          </c:val>
        </c:ser>
        <c:dLbls>
          <c:showLegendKey val="0"/>
          <c:showVal val="1"/>
          <c:showCatName val="0"/>
          <c:showSerName val="0"/>
          <c:showPercent val="0"/>
          <c:showBubbleSize val="0"/>
        </c:dLbls>
        <c:gapWidth val="100"/>
        <c:axId val="222828968"/>
        <c:axId val="224250848"/>
      </c:barChart>
      <c:catAx>
        <c:axId val="222828968"/>
        <c:scaling>
          <c:orientation val="minMax"/>
        </c:scaling>
        <c:delete val="0"/>
        <c:axPos val="b"/>
        <c:numFmt formatCode="General" sourceLinked="1"/>
        <c:majorTickMark val="out"/>
        <c:minorTickMark val="none"/>
        <c:tickLblPos val="low"/>
        <c:spPr>
          <a:ln w="3049">
            <a:solidFill>
              <a:schemeClr val="tx1"/>
            </a:solidFill>
            <a:prstDash val="solid"/>
          </a:ln>
        </c:spPr>
        <c:txPr>
          <a:bodyPr rot="0" vert="horz"/>
          <a:lstStyle/>
          <a:p>
            <a:pPr>
              <a:defRPr sz="1100" b="1" i="0" u="none" strike="noStrike" baseline="0">
                <a:solidFill>
                  <a:schemeClr val="tx1"/>
                </a:solidFill>
                <a:latin typeface="+mn-lt"/>
                <a:ea typeface="Tahoma"/>
                <a:cs typeface="Tahoma"/>
              </a:defRPr>
            </a:pPr>
            <a:endParaRPr lang="es-ES"/>
          </a:p>
        </c:txPr>
        <c:crossAx val="224250848"/>
        <c:crosses val="autoZero"/>
        <c:auto val="1"/>
        <c:lblAlgn val="ctr"/>
        <c:lblOffset val="100"/>
        <c:tickLblSkip val="1"/>
        <c:tickMarkSkip val="1"/>
        <c:noMultiLvlLbl val="0"/>
      </c:catAx>
      <c:valAx>
        <c:axId val="224250848"/>
        <c:scaling>
          <c:orientation val="minMax"/>
          <c:max val="50"/>
          <c:min val="0"/>
        </c:scaling>
        <c:delete val="0"/>
        <c:axPos val="l"/>
        <c:numFmt formatCode="General" sourceLinked="1"/>
        <c:majorTickMark val="out"/>
        <c:minorTickMark val="none"/>
        <c:tickLblPos val="nextTo"/>
        <c:spPr>
          <a:ln w="3049">
            <a:solidFill>
              <a:schemeClr val="tx1"/>
            </a:solidFill>
            <a:prstDash val="solid"/>
          </a:ln>
        </c:spPr>
        <c:txPr>
          <a:bodyPr rot="0" vert="horz"/>
          <a:lstStyle/>
          <a:p>
            <a:pPr>
              <a:defRPr sz="1152" b="1" i="0" u="none" strike="noStrike" baseline="0">
                <a:solidFill>
                  <a:schemeClr val="tx1"/>
                </a:solidFill>
                <a:latin typeface="Tahoma"/>
                <a:ea typeface="Tahoma"/>
                <a:cs typeface="Tahoma"/>
              </a:defRPr>
            </a:pPr>
            <a:endParaRPr lang="es-ES"/>
          </a:p>
        </c:txPr>
        <c:crossAx val="222828968"/>
        <c:crosses val="autoZero"/>
        <c:crossBetween val="between"/>
        <c:majorUnit val="10"/>
      </c:valAx>
      <c:spPr>
        <a:noFill/>
        <a:ln w="25400">
          <a:noFill/>
        </a:ln>
      </c:spPr>
    </c:plotArea>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223091978658843E-2"/>
          <c:y val="0.18407728359400632"/>
          <c:w val="0.87662417983707364"/>
          <c:h val="0.65426629551449633"/>
        </c:manualLayout>
      </c:layout>
      <c:barChart>
        <c:barDir val="col"/>
        <c:grouping val="percentStacked"/>
        <c:varyColors val="0"/>
        <c:ser>
          <c:idx val="0"/>
          <c:order val="0"/>
          <c:tx>
            <c:strRef>
              <c:f>Hoja1!$B$1</c:f>
              <c:strCache>
                <c:ptCount val="1"/>
                <c:pt idx="0">
                  <c:v>Conoce</c:v>
                </c:pt>
              </c:strCache>
            </c:strRef>
          </c:tx>
          <c:spPr>
            <a:solidFill>
              <a:schemeClr val="accent6">
                <a:lumMod val="75000"/>
              </a:schemeClr>
            </a:solidFill>
            <a:scene3d>
              <a:camera prst="orthographicFront"/>
              <a:lightRig rig="threePt" dir="t"/>
            </a:scene3d>
            <a:sp3d prstMaterial="softEdge">
              <a:bevelT/>
            </a:sp3d>
          </c:spPr>
          <c:invertIfNegative val="0"/>
          <c:dLbls>
            <c:spPr>
              <a:noFill/>
              <a:ln>
                <a:noFill/>
              </a:ln>
              <a:effectLst/>
            </c:spPr>
            <c:txPr>
              <a:bodyPr/>
              <a:lstStyle/>
              <a:p>
                <a:pPr>
                  <a:defRPr sz="1400" b="1">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Hoja1!$A$2:$A$6</c:f>
              <c:strCache>
                <c:ptCount val="5"/>
                <c:pt idx="0">
                  <c:v>Mª Dolores de Cospedal</c:v>
                </c:pt>
                <c:pt idx="1">
                  <c:v>Emiliano García Page</c:v>
                </c:pt>
                <c:pt idx="2">
                  <c:v>José García Molina</c:v>
                </c:pt>
                <c:pt idx="3">
                  <c:v>Juan Ramón Crespo</c:v>
                </c:pt>
                <c:pt idx="4">
                  <c:v>Alejandro Ruiz</c:v>
                </c:pt>
              </c:strCache>
            </c:strRef>
          </c:cat>
          <c:val>
            <c:numRef>
              <c:f>Hoja1!$B$2:$B$6</c:f>
              <c:numCache>
                <c:formatCode>General</c:formatCode>
                <c:ptCount val="5"/>
                <c:pt idx="0">
                  <c:v>99</c:v>
                </c:pt>
                <c:pt idx="1">
                  <c:v>96</c:v>
                </c:pt>
                <c:pt idx="2">
                  <c:v>43</c:v>
                </c:pt>
                <c:pt idx="3">
                  <c:v>14</c:v>
                </c:pt>
                <c:pt idx="4">
                  <c:v>11</c:v>
                </c:pt>
              </c:numCache>
            </c:numRef>
          </c:val>
        </c:ser>
        <c:ser>
          <c:idx val="1"/>
          <c:order val="1"/>
          <c:tx>
            <c:strRef>
              <c:f>Hoja1!$C$1</c:f>
              <c:strCache>
                <c:ptCount val="1"/>
                <c:pt idx="0">
                  <c:v>No conoce</c:v>
                </c:pt>
              </c:strCache>
            </c:strRef>
          </c:tx>
          <c:spPr>
            <a:solidFill>
              <a:srgbClr val="FFC000"/>
            </a:solidFill>
            <a:effectLst>
              <a:outerShdw blurRad="50800" dist="50800" dir="5400000" algn="ctr" rotWithShape="0">
                <a:schemeClr val="accent2">
                  <a:lumMod val="60000"/>
                  <a:lumOff val="40000"/>
                </a:schemeClr>
              </a:outerShdw>
            </a:effectLst>
            <a:scene3d>
              <a:camera prst="orthographicFront"/>
              <a:lightRig rig="threePt" dir="t"/>
            </a:scene3d>
            <a:sp3d prstMaterial="softEdge">
              <a:bevelT/>
            </a:sp3d>
          </c:spPr>
          <c:invertIfNegative val="0"/>
          <c:dLbls>
            <c:spPr>
              <a:noFill/>
              <a:ln>
                <a:noFill/>
              </a:ln>
              <a:effectLst/>
            </c:spPr>
            <c:txPr>
              <a:bodyPr/>
              <a:lstStyle/>
              <a:p>
                <a:pPr>
                  <a:defRPr sz="1400" b="1">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Hoja1!$A$2:$A$6</c:f>
              <c:strCache>
                <c:ptCount val="5"/>
                <c:pt idx="0">
                  <c:v>Mª Dolores de Cospedal</c:v>
                </c:pt>
                <c:pt idx="1">
                  <c:v>Emiliano García Page</c:v>
                </c:pt>
                <c:pt idx="2">
                  <c:v>José García Molina</c:v>
                </c:pt>
                <c:pt idx="3">
                  <c:v>Juan Ramón Crespo</c:v>
                </c:pt>
                <c:pt idx="4">
                  <c:v>Alejandro Ruiz</c:v>
                </c:pt>
              </c:strCache>
            </c:strRef>
          </c:cat>
          <c:val>
            <c:numRef>
              <c:f>Hoja1!$C$2:$C$6</c:f>
              <c:numCache>
                <c:formatCode>General</c:formatCode>
                <c:ptCount val="5"/>
                <c:pt idx="0">
                  <c:v>1</c:v>
                </c:pt>
                <c:pt idx="1">
                  <c:v>4</c:v>
                </c:pt>
                <c:pt idx="2">
                  <c:v>57</c:v>
                </c:pt>
                <c:pt idx="3">
                  <c:v>86</c:v>
                </c:pt>
                <c:pt idx="4">
                  <c:v>89</c:v>
                </c:pt>
              </c:numCache>
            </c:numRef>
          </c:val>
        </c:ser>
        <c:dLbls>
          <c:showLegendKey val="0"/>
          <c:showVal val="0"/>
          <c:showCatName val="0"/>
          <c:showSerName val="0"/>
          <c:showPercent val="0"/>
          <c:showBubbleSize val="0"/>
        </c:dLbls>
        <c:gapWidth val="150"/>
        <c:overlap val="100"/>
        <c:axId val="227348408"/>
        <c:axId val="227348800"/>
      </c:barChart>
      <c:catAx>
        <c:axId val="227348408"/>
        <c:scaling>
          <c:orientation val="minMax"/>
        </c:scaling>
        <c:delete val="0"/>
        <c:axPos val="b"/>
        <c:numFmt formatCode="General" sourceLinked="0"/>
        <c:majorTickMark val="out"/>
        <c:minorTickMark val="none"/>
        <c:tickLblPos val="nextTo"/>
        <c:txPr>
          <a:bodyPr/>
          <a:lstStyle/>
          <a:p>
            <a:pPr>
              <a:defRPr sz="1200" b="1"/>
            </a:pPr>
            <a:endParaRPr lang="es-ES"/>
          </a:p>
        </c:txPr>
        <c:crossAx val="227348800"/>
        <c:crosses val="autoZero"/>
        <c:auto val="1"/>
        <c:lblAlgn val="ctr"/>
        <c:lblOffset val="100"/>
        <c:noMultiLvlLbl val="0"/>
      </c:catAx>
      <c:valAx>
        <c:axId val="227348800"/>
        <c:scaling>
          <c:orientation val="minMax"/>
        </c:scaling>
        <c:delete val="0"/>
        <c:axPos val="l"/>
        <c:numFmt formatCode="0%" sourceLinked="1"/>
        <c:majorTickMark val="out"/>
        <c:minorTickMark val="none"/>
        <c:tickLblPos val="nextTo"/>
        <c:txPr>
          <a:bodyPr/>
          <a:lstStyle/>
          <a:p>
            <a:pPr>
              <a:defRPr sz="1400"/>
            </a:pPr>
            <a:endParaRPr lang="es-ES"/>
          </a:p>
        </c:txPr>
        <c:crossAx val="227348408"/>
        <c:crosses val="autoZero"/>
        <c:crossBetween val="between"/>
      </c:valAx>
    </c:plotArea>
    <c:legend>
      <c:legendPos val="t"/>
      <c:layout>
        <c:manualLayout>
          <c:xMode val="edge"/>
          <c:yMode val="edge"/>
          <c:x val="0.38300623509914744"/>
          <c:y val="1.9596588033428577E-2"/>
          <c:w val="0.31846485860468254"/>
          <c:h val="8.2745435692330505E-2"/>
        </c:manualLayout>
      </c:layout>
      <c:overlay val="0"/>
      <c:txPr>
        <a:bodyPr/>
        <a:lstStyle/>
        <a:p>
          <a:pPr>
            <a:defRPr sz="160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0" i="0"/>
            </a:pPr>
            <a:r>
              <a:rPr lang="en-US" sz="1800" b="0" i="0"/>
              <a:t>Valoración media</a:t>
            </a:r>
          </a:p>
        </c:rich>
      </c:tx>
      <c:overlay val="0"/>
    </c:title>
    <c:autoTitleDeleted val="0"/>
    <c:plotArea>
      <c:layout/>
      <c:barChart>
        <c:barDir val="col"/>
        <c:grouping val="clustered"/>
        <c:varyColors val="0"/>
        <c:ser>
          <c:idx val="0"/>
          <c:order val="0"/>
          <c:tx>
            <c:strRef>
              <c:f>Hoja1!$B$1</c:f>
              <c:strCache>
                <c:ptCount val="1"/>
                <c:pt idx="0">
                  <c:v>2015</c:v>
                </c:pt>
              </c:strCache>
            </c:strRef>
          </c:tx>
          <c:spPr>
            <a:solidFill>
              <a:srgbClr val="F79646">
                <a:lumMod val="75000"/>
                <a:alpha val="50000"/>
              </a:srgbClr>
            </a:solidFill>
            <a:scene3d>
              <a:camera prst="orthographicFront"/>
              <a:lightRig rig="threePt" dir="t"/>
            </a:scene3d>
            <a:sp3d>
              <a:bevelT/>
            </a:sp3d>
          </c:spPr>
          <c:invertIfNegative val="0"/>
          <c:dLbls>
            <c:spPr>
              <a:noFill/>
              <a:ln>
                <a:noFill/>
              </a:ln>
              <a:effectLst/>
            </c:spPr>
            <c:txPr>
              <a:bodyPr/>
              <a:lstStyle/>
              <a:p>
                <a:pPr>
                  <a:defRPr sz="1200" b="1"/>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Hoja1!$A$2:$A$6</c:f>
              <c:strCache>
                <c:ptCount val="5"/>
                <c:pt idx="0">
                  <c:v>Mª Dolores de Cospedal</c:v>
                </c:pt>
                <c:pt idx="1">
                  <c:v>Emiliano García Page</c:v>
                </c:pt>
                <c:pt idx="2">
                  <c:v>José García Molina</c:v>
                </c:pt>
                <c:pt idx="3">
                  <c:v>Alejandro Ruiz</c:v>
                </c:pt>
                <c:pt idx="4">
                  <c:v>Juan Ramón Crespo</c:v>
                </c:pt>
              </c:strCache>
            </c:strRef>
          </c:cat>
          <c:val>
            <c:numRef>
              <c:f>Hoja1!$B$2:$B$6</c:f>
              <c:numCache>
                <c:formatCode>General</c:formatCode>
                <c:ptCount val="5"/>
                <c:pt idx="0">
                  <c:v>3.98</c:v>
                </c:pt>
                <c:pt idx="1">
                  <c:v>4.03</c:v>
                </c:pt>
                <c:pt idx="2">
                  <c:v>4.3899999999999997</c:v>
                </c:pt>
              </c:numCache>
            </c:numRef>
          </c:val>
        </c:ser>
        <c:ser>
          <c:idx val="1"/>
          <c:order val="1"/>
          <c:tx>
            <c:strRef>
              <c:f>Hoja1!$C$1</c:f>
              <c:strCache>
                <c:ptCount val="1"/>
                <c:pt idx="0">
                  <c:v>2017</c:v>
                </c:pt>
              </c:strCache>
            </c:strRef>
          </c:tx>
          <c:spPr>
            <a:solidFill>
              <a:srgbClr val="F79646">
                <a:lumMod val="75000"/>
              </a:srgbClr>
            </a:solidFill>
            <a:scene3d>
              <a:camera prst="orthographicFront"/>
              <a:lightRig rig="threePt" dir="t"/>
            </a:scene3d>
            <a:sp3d>
              <a:bevelT/>
              <a:bevelB w="0" h="0"/>
            </a:sp3d>
          </c:spPr>
          <c:invertIfNegative val="0"/>
          <c:dLbls>
            <c:numFmt formatCode="#,##0.0" sourceLinked="0"/>
            <c:spPr>
              <a:noFill/>
              <a:ln>
                <a:noFill/>
              </a:ln>
              <a:effectLst/>
            </c:spPr>
            <c:txPr>
              <a:bodyPr/>
              <a:lstStyle/>
              <a:p>
                <a:pPr>
                  <a:defRPr sz="1400" b="1"/>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Hoja1!$A$2:$A$6</c:f>
              <c:strCache>
                <c:ptCount val="5"/>
                <c:pt idx="0">
                  <c:v>Mª Dolores de Cospedal</c:v>
                </c:pt>
                <c:pt idx="1">
                  <c:v>Emiliano García Page</c:v>
                </c:pt>
                <c:pt idx="2">
                  <c:v>José García Molina</c:v>
                </c:pt>
                <c:pt idx="3">
                  <c:v>Alejandro Ruiz</c:v>
                </c:pt>
                <c:pt idx="4">
                  <c:v>Juan Ramón Crespo</c:v>
                </c:pt>
              </c:strCache>
            </c:strRef>
          </c:cat>
          <c:val>
            <c:numRef>
              <c:f>Hoja1!$C$2:$C$6</c:f>
              <c:numCache>
                <c:formatCode>General</c:formatCode>
                <c:ptCount val="5"/>
                <c:pt idx="0">
                  <c:v>3.9</c:v>
                </c:pt>
                <c:pt idx="1">
                  <c:v>5.3</c:v>
                </c:pt>
                <c:pt idx="2">
                  <c:v>4.5</c:v>
                </c:pt>
                <c:pt idx="3">
                  <c:v>4.5999999999999996</c:v>
                </c:pt>
                <c:pt idx="4">
                  <c:v>4.5999999999999996</c:v>
                </c:pt>
              </c:numCache>
            </c:numRef>
          </c:val>
        </c:ser>
        <c:dLbls>
          <c:showLegendKey val="0"/>
          <c:showVal val="0"/>
          <c:showCatName val="0"/>
          <c:showSerName val="0"/>
          <c:showPercent val="0"/>
          <c:showBubbleSize val="0"/>
        </c:dLbls>
        <c:gapWidth val="150"/>
        <c:axId val="227137376"/>
        <c:axId val="227349584"/>
      </c:barChart>
      <c:catAx>
        <c:axId val="227137376"/>
        <c:scaling>
          <c:orientation val="minMax"/>
        </c:scaling>
        <c:delete val="0"/>
        <c:axPos val="b"/>
        <c:numFmt formatCode="General" sourceLinked="0"/>
        <c:majorTickMark val="none"/>
        <c:minorTickMark val="none"/>
        <c:tickLblPos val="nextTo"/>
        <c:txPr>
          <a:bodyPr/>
          <a:lstStyle/>
          <a:p>
            <a:pPr>
              <a:defRPr sz="1200" b="1"/>
            </a:pPr>
            <a:endParaRPr lang="es-ES"/>
          </a:p>
        </c:txPr>
        <c:crossAx val="227349584"/>
        <c:crosses val="autoZero"/>
        <c:auto val="1"/>
        <c:lblAlgn val="ctr"/>
        <c:lblOffset val="100"/>
        <c:noMultiLvlLbl val="0"/>
      </c:catAx>
      <c:valAx>
        <c:axId val="227349584"/>
        <c:scaling>
          <c:orientation val="minMax"/>
          <c:max val="6"/>
          <c:min val="2"/>
        </c:scaling>
        <c:delete val="0"/>
        <c:axPos val="l"/>
        <c:numFmt formatCode="0.0" sourceLinked="0"/>
        <c:majorTickMark val="none"/>
        <c:minorTickMark val="none"/>
        <c:tickLblPos val="nextTo"/>
        <c:txPr>
          <a:bodyPr/>
          <a:lstStyle/>
          <a:p>
            <a:pPr>
              <a:defRPr sz="1400" b="1"/>
            </a:pPr>
            <a:endParaRPr lang="es-ES"/>
          </a:p>
        </c:txPr>
        <c:crossAx val="227137376"/>
        <c:crosses val="autoZero"/>
        <c:crossBetween val="between"/>
        <c:majorUnit val="1"/>
      </c:valAx>
    </c:plotArea>
    <c:legend>
      <c:legendPos val="r"/>
      <c:layout>
        <c:manualLayout>
          <c:xMode val="edge"/>
          <c:yMode val="edge"/>
          <c:x val="0.77737195867125874"/>
          <c:y val="8.4087606823642705E-2"/>
          <c:w val="0.18274732294702314"/>
          <c:h val="0.15851778996233551"/>
        </c:manualLayout>
      </c:layout>
      <c:overlay val="1"/>
      <c:txPr>
        <a:bodyPr/>
        <a:lstStyle/>
        <a:p>
          <a:pPr>
            <a:defRPr sz="1400" b="1"/>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116305774278212E-2"/>
          <c:y val="7.6871435915344802E-2"/>
          <c:w val="0.94131336828207657"/>
          <c:h val="0.88281089012912584"/>
        </c:manualLayout>
      </c:layout>
      <c:scatterChart>
        <c:scatterStyle val="lineMarker"/>
        <c:varyColors val="0"/>
        <c:ser>
          <c:idx val="0"/>
          <c:order val="0"/>
          <c:tx>
            <c:strRef>
              <c:f>Hoja1!$B$1</c:f>
              <c:strCache>
                <c:ptCount val="1"/>
                <c:pt idx="0">
                  <c:v>Notoriedad</c:v>
                </c:pt>
              </c:strCache>
            </c:strRef>
          </c:tx>
          <c:spPr>
            <a:ln w="28575">
              <a:noFill/>
            </a:ln>
          </c:spPr>
          <c:dLbls>
            <c:dLbl>
              <c:idx val="0"/>
              <c:tx>
                <c:rich>
                  <a:bodyPr/>
                  <a:lstStyle/>
                  <a:p>
                    <a:pPr>
                      <a:defRPr sz="900"/>
                    </a:pPr>
                    <a:r>
                      <a:rPr lang="en-US" sz="900" smtClean="0"/>
                      <a:t>Emiliano Gª Page</a:t>
                    </a:r>
                    <a:endParaRPr lang="en-US" sz="900" dirty="0"/>
                  </a:p>
                </c:rich>
              </c:tx>
              <c:spPr/>
              <c:showLegendKey val="0"/>
              <c:showVal val="1"/>
              <c:showCatName val="0"/>
              <c:showSerName val="0"/>
              <c:showPercent val="0"/>
              <c:showBubbleSize val="0"/>
              <c:extLst>
                <c:ext xmlns:c15="http://schemas.microsoft.com/office/drawing/2012/chart" uri="{CE6537A1-D6FC-4f65-9D91-7224C49458BB}"/>
              </c:extLst>
            </c:dLbl>
            <c:dLbl>
              <c:idx val="1"/>
              <c:layout>
                <c:manualLayout>
                  <c:x val="-0.13750000000000001"/>
                  <c:y val="4.6874999999999986E-2"/>
                </c:manualLayout>
              </c:layout>
              <c:tx>
                <c:rich>
                  <a:bodyPr/>
                  <a:lstStyle/>
                  <a:p>
                    <a:pPr>
                      <a:defRPr sz="900"/>
                    </a:pPr>
                    <a:r>
                      <a:rPr lang="en-US" sz="900" smtClean="0"/>
                      <a:t>Mª Dolores</a:t>
                    </a:r>
                    <a:r>
                      <a:rPr lang="en-US" sz="900" baseline="0" smtClean="0"/>
                      <a:t> de Cospedal</a:t>
                    </a:r>
                    <a:endParaRPr lang="en-US" sz="900"/>
                  </a:p>
                </c:rich>
              </c:tx>
              <c:spPr/>
              <c:showLegendKey val="0"/>
              <c:showVal val="1"/>
              <c:showCatName val="0"/>
              <c:showSerName val="0"/>
              <c:showPercent val="0"/>
              <c:showBubbleSize val="0"/>
              <c:extLst>
                <c:ext xmlns:c15="http://schemas.microsoft.com/office/drawing/2012/chart" uri="{CE6537A1-D6FC-4f65-9D91-7224C49458BB}"/>
              </c:extLst>
            </c:dLbl>
            <c:dLbl>
              <c:idx val="2"/>
              <c:tx>
                <c:rich>
                  <a:bodyPr/>
                  <a:lstStyle/>
                  <a:p>
                    <a:pPr>
                      <a:defRPr sz="900"/>
                    </a:pPr>
                    <a:r>
                      <a:rPr lang="en-US" sz="900" smtClean="0"/>
                      <a:t>José Gª Molina</a:t>
                    </a:r>
                    <a:endParaRPr lang="en-US" sz="900" dirty="0"/>
                  </a:p>
                </c:rich>
              </c:tx>
              <c:spPr/>
              <c:showLegendKey val="0"/>
              <c:showVal val="1"/>
              <c:showCatName val="0"/>
              <c:showSerName val="0"/>
              <c:showPercent val="0"/>
              <c:showBubbleSize val="0"/>
              <c:extLst>
                <c:ext xmlns:c15="http://schemas.microsoft.com/office/drawing/2012/chart" uri="{CE6537A1-D6FC-4f65-9D91-7224C49458BB}"/>
              </c:extLst>
            </c:dLbl>
            <c:dLbl>
              <c:idx val="3"/>
              <c:tx>
                <c:rich>
                  <a:bodyPr/>
                  <a:lstStyle/>
                  <a:p>
                    <a:pPr>
                      <a:defRPr sz="900"/>
                    </a:pPr>
                    <a:r>
                      <a:rPr lang="en-US" sz="900" smtClean="0"/>
                      <a:t>Alejandro</a:t>
                    </a:r>
                    <a:r>
                      <a:rPr lang="en-US" sz="900" baseline="0" smtClean="0"/>
                      <a:t> Ruiz</a:t>
                    </a:r>
                    <a:endParaRPr lang="en-US" sz="900" dirty="0"/>
                  </a:p>
                </c:rich>
              </c:tx>
              <c:spPr/>
              <c:showLegendKey val="0"/>
              <c:showVal val="1"/>
              <c:showCatName val="0"/>
              <c:showSerName val="0"/>
              <c:showPercent val="0"/>
              <c:showBubbleSize val="0"/>
              <c:extLst>
                <c:ext xmlns:c15="http://schemas.microsoft.com/office/drawing/2012/chart" uri="{CE6537A1-D6FC-4f65-9D91-7224C49458BB}"/>
              </c:extLst>
            </c:dLbl>
            <c:dLbl>
              <c:idx val="4"/>
              <c:tx>
                <c:rich>
                  <a:bodyPr/>
                  <a:lstStyle/>
                  <a:p>
                    <a:pPr>
                      <a:defRPr sz="900"/>
                    </a:pPr>
                    <a:r>
                      <a:rPr lang="en-US" sz="900" smtClean="0"/>
                      <a:t>J.R. Crespo</a:t>
                    </a:r>
                    <a:endParaRPr lang="en-US" sz="900" dirty="0"/>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Hoja1!$A$2:$A$6</c:f>
              <c:numCache>
                <c:formatCode>General</c:formatCode>
                <c:ptCount val="5"/>
                <c:pt idx="0">
                  <c:v>5.3</c:v>
                </c:pt>
                <c:pt idx="1">
                  <c:v>3.9</c:v>
                </c:pt>
                <c:pt idx="2">
                  <c:v>4.5</c:v>
                </c:pt>
                <c:pt idx="3">
                  <c:v>4.5999999999999996</c:v>
                </c:pt>
                <c:pt idx="4">
                  <c:v>4.5999999999999996</c:v>
                </c:pt>
              </c:numCache>
            </c:numRef>
          </c:xVal>
          <c:yVal>
            <c:numRef>
              <c:f>Hoja1!$B$2:$B$6</c:f>
              <c:numCache>
                <c:formatCode>General</c:formatCode>
                <c:ptCount val="5"/>
                <c:pt idx="0">
                  <c:v>96</c:v>
                </c:pt>
                <c:pt idx="1">
                  <c:v>99</c:v>
                </c:pt>
                <c:pt idx="2">
                  <c:v>43</c:v>
                </c:pt>
                <c:pt idx="3">
                  <c:v>11</c:v>
                </c:pt>
                <c:pt idx="4">
                  <c:v>14</c:v>
                </c:pt>
              </c:numCache>
            </c:numRef>
          </c:yVal>
          <c:smooth val="0"/>
        </c:ser>
        <c:dLbls>
          <c:showLegendKey val="0"/>
          <c:showVal val="0"/>
          <c:showCatName val="0"/>
          <c:showSerName val="0"/>
          <c:showPercent val="0"/>
          <c:showBubbleSize val="0"/>
        </c:dLbls>
        <c:axId val="227350368"/>
        <c:axId val="227350760"/>
      </c:scatterChart>
      <c:valAx>
        <c:axId val="227350368"/>
        <c:scaling>
          <c:orientation val="minMax"/>
          <c:max val="6"/>
          <c:min val="2"/>
        </c:scaling>
        <c:delete val="1"/>
        <c:axPos val="b"/>
        <c:numFmt formatCode="General" sourceLinked="1"/>
        <c:majorTickMark val="out"/>
        <c:minorTickMark val="none"/>
        <c:tickLblPos val="none"/>
        <c:crossAx val="227350760"/>
        <c:crosses val="autoZero"/>
        <c:crossBetween val="midCat"/>
      </c:valAx>
      <c:valAx>
        <c:axId val="227350760"/>
        <c:scaling>
          <c:orientation val="minMax"/>
          <c:max val="100"/>
          <c:min val="0"/>
        </c:scaling>
        <c:delete val="1"/>
        <c:axPos val="l"/>
        <c:numFmt formatCode="General" sourceLinked="1"/>
        <c:majorTickMark val="out"/>
        <c:minorTickMark val="none"/>
        <c:tickLblPos val="none"/>
        <c:crossAx val="227350368"/>
        <c:crosses val="autoZero"/>
        <c:crossBetween val="midCat"/>
      </c:valAx>
      <c:spPr>
        <a:solidFill>
          <a:srgbClr val="F79646">
            <a:lumMod val="20000"/>
            <a:lumOff val="80000"/>
            <a:alpha val="49000"/>
          </a:srgbClr>
        </a:solidFill>
        <a:ln>
          <a:solidFill>
            <a:schemeClr val="tx2"/>
          </a:solidFill>
        </a:ln>
      </c:spPr>
    </c:plotArea>
    <c:plotVisOnly val="1"/>
    <c:dispBlanksAs val="gap"/>
    <c:showDLblsOverMax val="0"/>
  </c:chart>
  <c:txPr>
    <a:bodyPr/>
    <a:lstStyle/>
    <a:p>
      <a:pPr>
        <a:defRPr sz="1800"/>
      </a:pPr>
      <a:endParaRPr lang="es-E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158280025998236"/>
          <c:y val="3.7120221076909342E-2"/>
          <c:w val="0.54835013458543591"/>
          <c:h val="0.85468257686802362"/>
        </c:manualLayout>
      </c:layout>
      <c:barChart>
        <c:barDir val="bar"/>
        <c:grouping val="clustered"/>
        <c:varyColors val="0"/>
        <c:ser>
          <c:idx val="1"/>
          <c:order val="0"/>
          <c:tx>
            <c:strRef>
              <c:f>Sheet1!$B$1</c:f>
              <c:strCache>
                <c:ptCount val="1"/>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solidFill>
                      <a:schemeClr val="tx1"/>
                    </a:solidFill>
                    <a:latin typeface="+mj-lt"/>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PP</c:v>
                </c:pt>
                <c:pt idx="1">
                  <c:v>PSOE</c:v>
                </c:pt>
                <c:pt idx="2">
                  <c:v>Podemos</c:v>
                </c:pt>
                <c:pt idx="3">
                  <c:v>Ciudadanos</c:v>
                </c:pt>
                <c:pt idx="4">
                  <c:v>IU</c:v>
                </c:pt>
                <c:pt idx="5">
                  <c:v>PCAS</c:v>
                </c:pt>
                <c:pt idx="6">
                  <c:v>Ninguno</c:v>
                </c:pt>
                <c:pt idx="7">
                  <c:v>NC</c:v>
                </c:pt>
              </c:strCache>
            </c:strRef>
          </c:cat>
          <c:val>
            <c:numRef>
              <c:f>Sheet1!$B$2:$B$9</c:f>
              <c:numCache>
                <c:formatCode>General</c:formatCode>
                <c:ptCount val="8"/>
                <c:pt idx="0">
                  <c:v>46.6</c:v>
                </c:pt>
                <c:pt idx="1">
                  <c:v>24.9</c:v>
                </c:pt>
                <c:pt idx="2">
                  <c:v>72.400000000000006</c:v>
                </c:pt>
                <c:pt idx="3">
                  <c:v>34.200000000000003</c:v>
                </c:pt>
                <c:pt idx="4">
                  <c:v>63.3</c:v>
                </c:pt>
                <c:pt idx="5">
                  <c:v>51.9</c:v>
                </c:pt>
                <c:pt idx="6">
                  <c:v>2.2999999999999998</c:v>
                </c:pt>
                <c:pt idx="7">
                  <c:v>0.5</c:v>
                </c:pt>
              </c:numCache>
            </c:numRef>
          </c:val>
        </c:ser>
        <c:dLbls>
          <c:showLegendKey val="0"/>
          <c:showVal val="1"/>
          <c:showCatName val="0"/>
          <c:showSerName val="0"/>
          <c:showPercent val="0"/>
          <c:showBubbleSize val="0"/>
        </c:dLbls>
        <c:gapWidth val="100"/>
        <c:axId val="227137768"/>
        <c:axId val="222829360"/>
      </c:barChart>
      <c:catAx>
        <c:axId val="227137768"/>
        <c:scaling>
          <c:orientation val="maxMin"/>
        </c:scaling>
        <c:delete val="0"/>
        <c:axPos val="l"/>
        <c:numFmt formatCode="General" sourceLinked="1"/>
        <c:majorTickMark val="out"/>
        <c:minorTickMark val="none"/>
        <c:tickLblPos val="nextTo"/>
        <c:spPr>
          <a:ln w="3049">
            <a:noFill/>
            <a:prstDash val="solid"/>
          </a:ln>
        </c:spPr>
        <c:txPr>
          <a:bodyPr rot="0" vert="horz"/>
          <a:lstStyle/>
          <a:p>
            <a:pPr>
              <a:defRPr sz="1000" b="1" i="0" u="none" strike="noStrike" baseline="0">
                <a:solidFill>
                  <a:schemeClr val="tx1"/>
                </a:solidFill>
                <a:latin typeface="+mn-lt"/>
                <a:ea typeface="Tahoma"/>
                <a:cs typeface="Tahoma"/>
              </a:defRPr>
            </a:pPr>
            <a:endParaRPr lang="es-ES"/>
          </a:p>
        </c:txPr>
        <c:crossAx val="222829360"/>
        <c:crosses val="autoZero"/>
        <c:auto val="1"/>
        <c:lblAlgn val="ctr"/>
        <c:lblOffset val="100"/>
        <c:tickLblSkip val="1"/>
        <c:tickMarkSkip val="1"/>
        <c:noMultiLvlLbl val="0"/>
      </c:catAx>
      <c:valAx>
        <c:axId val="222829360"/>
        <c:scaling>
          <c:orientation val="minMax"/>
          <c:max val="100"/>
          <c:min val="0"/>
        </c:scaling>
        <c:delete val="1"/>
        <c:axPos val="t"/>
        <c:numFmt formatCode="General" sourceLinked="1"/>
        <c:majorTickMark val="out"/>
        <c:minorTickMark val="none"/>
        <c:tickLblPos val="none"/>
        <c:crossAx val="227137768"/>
        <c:crosses val="autoZero"/>
        <c:crossBetween val="between"/>
        <c:majorUnit val="25"/>
      </c:valAx>
      <c:spPr>
        <a:noFill/>
        <a:ln w="25400">
          <a:noFill/>
        </a:ln>
      </c:spPr>
    </c:plotArea>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238095238095247E-2"/>
          <c:y val="3.3573141486810856E-2"/>
          <c:w val="0.89047619047619042"/>
          <c:h val="0.69880570178475143"/>
        </c:manualLayout>
      </c:layout>
      <c:barChart>
        <c:barDir val="col"/>
        <c:grouping val="clustered"/>
        <c:varyColors val="0"/>
        <c:ser>
          <c:idx val="0"/>
          <c:order val="0"/>
          <c:tx>
            <c:strRef>
              <c:f>Sheet1!$B$1:$B$2</c:f>
              <c:strCache>
                <c:ptCount val="1"/>
                <c:pt idx="0">
                  <c:v>Resultado 2015</c:v>
                </c:pt>
              </c:strCache>
            </c:strRef>
          </c:tx>
          <c:spPr>
            <a:solidFill>
              <a:schemeClr val="tx2">
                <a:lumMod val="60000"/>
                <a:lumOff val="40000"/>
              </a:schemeClr>
            </a:solidFill>
            <a:ln w="12676">
              <a:noFill/>
              <a:prstDash val="solid"/>
            </a:ln>
            <a:scene3d>
              <a:camera prst="orthographicFront"/>
              <a:lightRig rig="threePt" dir="t"/>
            </a:scene3d>
            <a:sp3d>
              <a:bevelT/>
            </a:sp3d>
          </c:spPr>
          <c:invertIfNegative val="0"/>
          <c:dLbls>
            <c:numFmt formatCode="0.0\%" sourceLinked="0"/>
            <c:spPr>
              <a:noFill/>
              <a:ln>
                <a:noFill/>
              </a:ln>
              <a:effectLst/>
            </c:spPr>
            <c:txPr>
              <a:bodyPr/>
              <a:lstStyle/>
              <a:p>
                <a:pPr>
                  <a:defRPr sz="1000">
                    <a:effectLst/>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Sheet1!$A$3:$A$8</c:f>
              <c:strCache>
                <c:ptCount val="6"/>
                <c:pt idx="0">
                  <c:v>PP</c:v>
                </c:pt>
                <c:pt idx="1">
                  <c:v>PSOE</c:v>
                </c:pt>
                <c:pt idx="2">
                  <c:v>Podemos</c:v>
                </c:pt>
                <c:pt idx="3">
                  <c:v>Ciudadanos</c:v>
                </c:pt>
                <c:pt idx="4">
                  <c:v>IU (Ganemos-IU)</c:v>
                </c:pt>
                <c:pt idx="5">
                  <c:v>Otros/blancos</c:v>
                </c:pt>
              </c:strCache>
            </c:strRef>
          </c:cat>
          <c:val>
            <c:numRef>
              <c:f>Sheet1!$B$3:$B$8</c:f>
              <c:numCache>
                <c:formatCode>0.0</c:formatCode>
                <c:ptCount val="6"/>
                <c:pt idx="0">
                  <c:v>37.491020636210564</c:v>
                </c:pt>
                <c:pt idx="1">
                  <c:v>36.108289313287251</c:v>
                </c:pt>
                <c:pt idx="2">
                  <c:v>9.7469633424275699</c:v>
                </c:pt>
                <c:pt idx="3">
                  <c:v>8.637422360248447</c:v>
                </c:pt>
                <c:pt idx="4">
                  <c:v>3.1046830556684282</c:v>
                </c:pt>
                <c:pt idx="5">
                  <c:v>4.9000000000000004</c:v>
                </c:pt>
              </c:numCache>
            </c:numRef>
          </c:val>
        </c:ser>
        <c:ser>
          <c:idx val="1"/>
          <c:order val="1"/>
          <c:tx>
            <c:strRef>
              <c:f>Sheet1!$C$1:$C$2</c:f>
              <c:strCache>
                <c:ptCount val="1"/>
                <c:pt idx="0">
                  <c:v>Estimación mayo 2017</c:v>
                </c:pt>
              </c:strCache>
            </c:strRef>
          </c:tx>
          <c:spPr>
            <a:solidFill>
              <a:srgbClr val="E46C0A"/>
            </a:solidFill>
            <a:ln w="12676">
              <a:noFill/>
              <a:prstDash val="solid"/>
            </a:ln>
            <a:scene3d>
              <a:camera prst="orthographicFront"/>
              <a:lightRig rig="threePt" dir="t"/>
            </a:scene3d>
            <a:sp3d>
              <a:bevelT/>
            </a:sp3d>
          </c:spPr>
          <c:invertIfNegative val="0"/>
          <c:dLbls>
            <c:numFmt formatCode="0.0\%" sourceLinked="0"/>
            <c:spPr>
              <a:noFill/>
              <a:ln>
                <a:noFill/>
              </a:ln>
              <a:effectLst/>
            </c:spPr>
            <c:txPr>
              <a:bodyPr/>
              <a:lstStyle/>
              <a:p>
                <a:pPr>
                  <a:defRPr sz="1000">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Sheet1!$A$3:$A$8</c:f>
              <c:strCache>
                <c:ptCount val="6"/>
                <c:pt idx="0">
                  <c:v>PP</c:v>
                </c:pt>
                <c:pt idx="1">
                  <c:v>PSOE</c:v>
                </c:pt>
                <c:pt idx="2">
                  <c:v>Podemos</c:v>
                </c:pt>
                <c:pt idx="3">
                  <c:v>Ciudadanos</c:v>
                </c:pt>
                <c:pt idx="4">
                  <c:v>IU (Ganemos-IU)</c:v>
                </c:pt>
                <c:pt idx="5">
                  <c:v>Otros/blancos</c:v>
                </c:pt>
              </c:strCache>
            </c:strRef>
          </c:cat>
          <c:val>
            <c:numRef>
              <c:f>Sheet1!$C$3:$C$8</c:f>
              <c:numCache>
                <c:formatCode>0.0</c:formatCode>
                <c:ptCount val="6"/>
                <c:pt idx="0">
                  <c:v>34.253853262890345</c:v>
                </c:pt>
                <c:pt idx="1">
                  <c:v>37.945374948241401</c:v>
                </c:pt>
                <c:pt idx="2">
                  <c:v>9.046817569238053</c:v>
                </c:pt>
                <c:pt idx="3">
                  <c:v>12.525013090602883</c:v>
                </c:pt>
                <c:pt idx="4">
                  <c:v>2.1973526246190067</c:v>
                </c:pt>
                <c:pt idx="5">
                  <c:v>4.032</c:v>
                </c:pt>
              </c:numCache>
            </c:numRef>
          </c:val>
        </c:ser>
        <c:dLbls>
          <c:showLegendKey val="0"/>
          <c:showVal val="1"/>
          <c:showCatName val="0"/>
          <c:showSerName val="0"/>
          <c:showPercent val="0"/>
          <c:showBubbleSize val="0"/>
        </c:dLbls>
        <c:gapWidth val="150"/>
        <c:axId val="277598728"/>
        <c:axId val="277599120"/>
      </c:barChart>
      <c:catAx>
        <c:axId val="277598728"/>
        <c:scaling>
          <c:orientation val="minMax"/>
        </c:scaling>
        <c:delete val="0"/>
        <c:axPos val="b"/>
        <c:numFmt formatCode="General" sourceLinked="1"/>
        <c:majorTickMark val="out"/>
        <c:minorTickMark val="none"/>
        <c:tickLblPos val="low"/>
        <c:spPr>
          <a:ln w="3169">
            <a:solidFill>
              <a:schemeClr val="tx1"/>
            </a:solidFill>
            <a:prstDash val="solid"/>
          </a:ln>
        </c:spPr>
        <c:txPr>
          <a:bodyPr rot="0" vert="horz"/>
          <a:lstStyle/>
          <a:p>
            <a:pPr>
              <a:defRPr sz="1100" b="1" i="0" u="none" strike="noStrike" baseline="0">
                <a:solidFill>
                  <a:schemeClr val="tx1"/>
                </a:solidFill>
                <a:latin typeface="+mj-lt"/>
                <a:ea typeface="Verdana"/>
                <a:cs typeface="Verdana"/>
              </a:defRPr>
            </a:pPr>
            <a:endParaRPr lang="es-ES"/>
          </a:p>
        </c:txPr>
        <c:crossAx val="277599120"/>
        <c:crosses val="autoZero"/>
        <c:auto val="1"/>
        <c:lblAlgn val="ctr"/>
        <c:lblOffset val="100"/>
        <c:tickLblSkip val="1"/>
        <c:tickMarkSkip val="1"/>
        <c:noMultiLvlLbl val="0"/>
      </c:catAx>
      <c:valAx>
        <c:axId val="277599120"/>
        <c:scaling>
          <c:orientation val="minMax"/>
          <c:max val="60"/>
        </c:scaling>
        <c:delete val="0"/>
        <c:axPos val="l"/>
        <c:numFmt formatCode="0" sourceLinked="0"/>
        <c:majorTickMark val="out"/>
        <c:minorTickMark val="none"/>
        <c:tickLblPos val="nextTo"/>
        <c:spPr>
          <a:ln w="3169">
            <a:solidFill>
              <a:schemeClr val="tx1"/>
            </a:solidFill>
            <a:prstDash val="solid"/>
          </a:ln>
        </c:spPr>
        <c:txPr>
          <a:bodyPr rot="0" vert="horz"/>
          <a:lstStyle/>
          <a:p>
            <a:pPr>
              <a:defRPr sz="1198" b="1" i="0" u="none" strike="noStrike" baseline="0">
                <a:solidFill>
                  <a:schemeClr val="tx1"/>
                </a:solidFill>
                <a:latin typeface="Verdana"/>
                <a:ea typeface="Verdana"/>
                <a:cs typeface="Verdana"/>
              </a:defRPr>
            </a:pPr>
            <a:endParaRPr lang="es-ES"/>
          </a:p>
        </c:txPr>
        <c:crossAx val="277598728"/>
        <c:crosses val="autoZero"/>
        <c:crossBetween val="between"/>
        <c:majorUnit val="20"/>
      </c:valAx>
      <c:spPr>
        <a:noFill/>
        <a:ln w="25400">
          <a:noFill/>
        </a:ln>
      </c:spPr>
    </c:plotArea>
    <c:legend>
      <c:legendPos val="r"/>
      <c:layout>
        <c:manualLayout>
          <c:xMode val="edge"/>
          <c:yMode val="edge"/>
          <c:x val="0.71408909358655281"/>
          <c:y val="7.8998129692508509E-2"/>
          <c:w val="0.23632709110752431"/>
          <c:h val="0.18494819384693739"/>
        </c:manualLayout>
      </c:layout>
      <c:overlay val="0"/>
      <c:spPr>
        <a:noFill/>
        <a:ln w="25351">
          <a:noFill/>
        </a:ln>
      </c:spPr>
      <c:txPr>
        <a:bodyPr/>
        <a:lstStyle/>
        <a:p>
          <a:pPr>
            <a:defRPr sz="1200" b="1" i="0" u="none" strike="noStrike" baseline="0">
              <a:solidFill>
                <a:schemeClr val="tx1"/>
              </a:solidFill>
              <a:latin typeface="+mn-lt"/>
              <a:ea typeface="Verdana"/>
              <a:cs typeface="Verdana"/>
            </a:defRPr>
          </a:pPr>
          <a:endParaRPr lang="es-ES"/>
        </a:p>
      </c:txPr>
    </c:legend>
    <c:plotVisOnly val="1"/>
    <c:dispBlanksAs val="gap"/>
    <c:showDLblsOverMax val="0"/>
  </c:chart>
  <c:spPr>
    <a:noFill/>
    <a:ln>
      <a:noFill/>
    </a:ln>
  </c:spPr>
  <c:txPr>
    <a:bodyPr/>
    <a:lstStyle/>
    <a:p>
      <a:pPr>
        <a:defRPr sz="1797" b="1" i="0" u="none" strike="noStrike" baseline="0">
          <a:solidFill>
            <a:schemeClr val="tx1"/>
          </a:solidFill>
          <a:latin typeface="Verdana"/>
          <a:ea typeface="Verdana"/>
          <a:cs typeface="Verdana"/>
        </a:defRPr>
      </a:pPr>
      <a:endParaRPr lang="es-E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663003411912733E-2"/>
          <c:y val="1.2006861063464843E-2"/>
          <c:w val="0.91505044898825616"/>
          <c:h val="0.6264823056932165"/>
        </c:manualLayout>
      </c:layout>
      <c:barChart>
        <c:barDir val="col"/>
        <c:grouping val="clustered"/>
        <c:varyColors val="0"/>
        <c:ser>
          <c:idx val="0"/>
          <c:order val="0"/>
          <c:tx>
            <c:strRef>
              <c:f>Sheet1!$B$1</c:f>
              <c:strCache>
                <c:ptCount val="1"/>
                <c:pt idx="0">
                  <c:v>Buena o muy buena</c:v>
                </c:pt>
              </c:strCache>
            </c:strRef>
          </c:tx>
          <c:spPr>
            <a:ln w="12045">
              <a:noFill/>
            </a:ln>
            <a:scene3d>
              <a:camera prst="orthographicFront"/>
              <a:lightRig rig="threePt" dir="t"/>
            </a:scene3d>
            <a:sp3d>
              <a:bevelT/>
            </a:sp3d>
          </c:spPr>
          <c:invertIfNegative val="0"/>
          <c:dLbls>
            <c:dLbl>
              <c:idx val="0"/>
              <c:layout>
                <c:manualLayout>
                  <c:x val="-7.0046446493833934E-3"/>
                  <c:y val="-3.266633300114780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462756347536363E-3"/>
                  <c:y val="-2.8443094434705076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9736345370406934E-3"/>
                  <c:y val="-2.8951513203823491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979232806290398E-2"/>
                  <c:y val="-2.190092436238262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4124629080118679"/>
                  <c:y val="1.3722126929674101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Mode val="edge"/>
                  <c:yMode val="edge"/>
                  <c:x val="0.35113748763600394"/>
                  <c:y val="8.0617495711835727E-2"/>
                </c:manualLayout>
              </c:layout>
              <c:spPr>
                <a:noFill/>
                <a:ln w="12045">
                  <a:noFill/>
                </a:ln>
              </c:spPr>
              <c:txPr>
                <a:bodyPr/>
                <a:lstStyle/>
                <a:p>
                  <a:pPr>
                    <a:defRPr sz="1100" b="1" i="0" u="none" strike="noStrike" baseline="0">
                      <a:solidFill>
                        <a:srgbClr val="000000"/>
                      </a:solidFill>
                      <a:latin typeface="+mn-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Sin estudios</c:v>
                </c:pt>
                <c:pt idx="1">
                  <c:v>Primaria</c:v>
                </c:pt>
                <c:pt idx="2">
                  <c:v>Secundaria</c:v>
                </c:pt>
                <c:pt idx="3">
                  <c:v>Universitarios</c:v>
                </c:pt>
              </c:strCache>
            </c:strRef>
          </c:cat>
          <c:val>
            <c:numRef>
              <c:f>Sheet1!$B$2:$B$5</c:f>
              <c:numCache>
                <c:formatCode>0</c:formatCode>
                <c:ptCount val="4"/>
                <c:pt idx="0">
                  <c:v>32.950000000000003</c:v>
                </c:pt>
                <c:pt idx="1">
                  <c:v>31.279999999999987</c:v>
                </c:pt>
                <c:pt idx="2">
                  <c:v>32.5</c:v>
                </c:pt>
                <c:pt idx="3">
                  <c:v>31.439999999999987</c:v>
                </c:pt>
              </c:numCache>
            </c:numRef>
          </c:val>
        </c:ser>
        <c:ser>
          <c:idx val="1"/>
          <c:order val="1"/>
          <c:tx>
            <c:strRef>
              <c:f>Sheet1!$C$1</c:f>
              <c:strCache>
                <c:ptCount val="1"/>
                <c:pt idx="0">
                  <c:v>Mala o muy mala</c:v>
                </c:pt>
              </c:strCache>
            </c:strRef>
          </c:tx>
          <c:spPr>
            <a:ln w="12045">
              <a:noFill/>
            </a:ln>
            <a:scene3d>
              <a:camera prst="orthographicFront"/>
              <a:lightRig rig="threePt" dir="t"/>
            </a:scene3d>
            <a:sp3d>
              <a:bevelT/>
            </a:sp3d>
          </c:spPr>
          <c:invertIfNegative val="0"/>
          <c:dLbls>
            <c:dLbl>
              <c:idx val="0"/>
              <c:layout>
                <c:manualLayout>
                  <c:x val="-3.0310625867191405E-3"/>
                  <c:y val="-1.373873529440324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9633789634910812E-3"/>
                  <c:y val="-1.3738735294403243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8849293751040167E-2"/>
                  <c:y val="-2.574559635786783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7919897516878325E-2"/>
                  <c:y val="-3.390778542584758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Mode val="edge"/>
                  <c:yMode val="edge"/>
                  <c:x val="0.35905044510386358"/>
                  <c:y val="0.21955403087478792"/>
                </c:manualLayout>
              </c:layout>
              <c:showLegendKey val="0"/>
              <c:showVal val="1"/>
              <c:showCatName val="0"/>
              <c:showSerName val="0"/>
              <c:showPercent val="0"/>
              <c:showBubbleSize val="0"/>
              <c:extLst>
                <c:ext xmlns:c15="http://schemas.microsoft.com/office/drawing/2012/chart" uri="{CE6537A1-D6FC-4f65-9D91-7224C49458BB}"/>
              </c:extLst>
            </c:dLbl>
            <c:spPr>
              <a:noFill/>
              <a:ln w="12045">
                <a:noFill/>
              </a:ln>
            </c:spPr>
            <c:txPr>
              <a:bodyPr/>
              <a:lstStyle/>
              <a:p>
                <a:pPr>
                  <a:defRPr sz="1100" b="1" i="0" u="none" strike="noStrike" baseline="0">
                    <a:solidFill>
                      <a:srgbClr val="000000"/>
                    </a:solidFill>
                    <a:latin typeface="+mn-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Sin estudios</c:v>
                </c:pt>
                <c:pt idx="1">
                  <c:v>Primaria</c:v>
                </c:pt>
                <c:pt idx="2">
                  <c:v>Secundaria</c:v>
                </c:pt>
                <c:pt idx="3">
                  <c:v>Universitarios</c:v>
                </c:pt>
              </c:strCache>
            </c:strRef>
          </c:cat>
          <c:val>
            <c:numRef>
              <c:f>Sheet1!$C$2:$C$5</c:f>
              <c:numCache>
                <c:formatCode>0</c:formatCode>
                <c:ptCount val="4"/>
                <c:pt idx="0">
                  <c:v>39.770000000000003</c:v>
                </c:pt>
                <c:pt idx="1">
                  <c:v>44.58</c:v>
                </c:pt>
                <c:pt idx="2">
                  <c:v>51.25</c:v>
                </c:pt>
                <c:pt idx="3">
                  <c:v>53.790000000000013</c:v>
                </c:pt>
              </c:numCache>
            </c:numRef>
          </c:val>
        </c:ser>
        <c:dLbls>
          <c:showLegendKey val="0"/>
          <c:showVal val="1"/>
          <c:showCatName val="0"/>
          <c:showSerName val="0"/>
          <c:showPercent val="0"/>
          <c:showBubbleSize val="0"/>
        </c:dLbls>
        <c:gapWidth val="150"/>
        <c:axId val="224249672"/>
        <c:axId val="224250064"/>
      </c:barChart>
      <c:catAx>
        <c:axId val="224249672"/>
        <c:scaling>
          <c:orientation val="minMax"/>
        </c:scaling>
        <c:delete val="0"/>
        <c:axPos val="b"/>
        <c:numFmt formatCode="General" sourceLinked="1"/>
        <c:majorTickMark val="out"/>
        <c:minorTickMark val="none"/>
        <c:tickLblPos val="low"/>
        <c:spPr>
          <a:ln w="1506">
            <a:solidFill>
              <a:srgbClr val="000000"/>
            </a:solidFill>
            <a:prstDash val="solid"/>
          </a:ln>
        </c:spPr>
        <c:txPr>
          <a:bodyPr rot="0" vert="horz"/>
          <a:lstStyle/>
          <a:p>
            <a:pPr>
              <a:defRPr sz="1000" b="1" i="0" u="none" strike="noStrike" baseline="0">
                <a:solidFill>
                  <a:srgbClr val="000000"/>
                </a:solidFill>
                <a:latin typeface="+mn-lt"/>
                <a:ea typeface="Verdana"/>
                <a:cs typeface="Verdana"/>
              </a:defRPr>
            </a:pPr>
            <a:endParaRPr lang="es-ES"/>
          </a:p>
        </c:txPr>
        <c:crossAx val="224250064"/>
        <c:crosses val="autoZero"/>
        <c:auto val="1"/>
        <c:lblAlgn val="ctr"/>
        <c:lblOffset val="100"/>
        <c:tickLblSkip val="1"/>
        <c:tickMarkSkip val="1"/>
        <c:noMultiLvlLbl val="0"/>
      </c:catAx>
      <c:valAx>
        <c:axId val="224250064"/>
        <c:scaling>
          <c:orientation val="minMax"/>
          <c:max val="80"/>
          <c:min val="0"/>
        </c:scaling>
        <c:delete val="0"/>
        <c:axPos val="l"/>
        <c:numFmt formatCode="0" sourceLinked="1"/>
        <c:majorTickMark val="out"/>
        <c:minorTickMark val="none"/>
        <c:tickLblPos val="nextTo"/>
        <c:spPr>
          <a:ln w="1506">
            <a:solidFill>
              <a:srgbClr val="000000"/>
            </a:solidFill>
            <a:prstDash val="solid"/>
          </a:ln>
        </c:spPr>
        <c:txPr>
          <a:bodyPr rot="0" vert="horz"/>
          <a:lstStyle/>
          <a:p>
            <a:pPr>
              <a:defRPr sz="1100" b="1" i="0" u="none" strike="noStrike" baseline="0">
                <a:solidFill>
                  <a:srgbClr val="000000"/>
                </a:solidFill>
                <a:latin typeface="+mn-lt"/>
                <a:ea typeface="Verdana"/>
                <a:cs typeface="Verdana"/>
              </a:defRPr>
            </a:pPr>
            <a:endParaRPr lang="es-ES"/>
          </a:p>
        </c:txPr>
        <c:crossAx val="224249672"/>
        <c:crosses val="autoZero"/>
        <c:crossBetween val="between"/>
        <c:majorUnit val="10"/>
        <c:minorUnit val="1"/>
      </c:valAx>
      <c:spPr>
        <a:noFill/>
        <a:ln w="25400">
          <a:noFill/>
        </a:ln>
      </c:spPr>
    </c:plotArea>
    <c:legend>
      <c:legendPos val="b"/>
      <c:layout>
        <c:manualLayout>
          <c:xMode val="edge"/>
          <c:yMode val="edge"/>
          <c:x val="0.13545050294202843"/>
          <c:y val="0.77011629734402065"/>
          <c:w val="0.75692222475284088"/>
          <c:h val="0.13607252507752068"/>
        </c:manualLayout>
      </c:layout>
      <c:overlay val="0"/>
      <c:spPr>
        <a:solidFill>
          <a:srgbClr val="FFFFFF"/>
        </a:solidFill>
        <a:ln w="12045">
          <a:noFill/>
        </a:ln>
      </c:spPr>
      <c:txPr>
        <a:bodyPr/>
        <a:lstStyle/>
        <a:p>
          <a:pPr>
            <a:defRPr sz="1200" b="1" i="0" u="none" strike="noStrike" baseline="0">
              <a:solidFill>
                <a:srgbClr val="000000"/>
              </a:solidFill>
              <a:latin typeface="+mn-lt"/>
              <a:ea typeface="Tahoma"/>
              <a:cs typeface="Tahoma"/>
            </a:defRPr>
          </a:pPr>
          <a:endParaRPr lang="es-ES"/>
        </a:p>
      </c:txPr>
    </c:legend>
    <c:plotVisOnly val="1"/>
    <c:dispBlanksAs val="gap"/>
    <c:showDLblsOverMax val="0"/>
  </c:chart>
  <c:spPr>
    <a:noFill/>
    <a:ln>
      <a:noFill/>
    </a:ln>
  </c:spPr>
  <c:txPr>
    <a:bodyPr/>
    <a:lstStyle/>
    <a:p>
      <a:pPr>
        <a:defRPr sz="854" b="1" i="0" u="none" strike="noStrike" baseline="0">
          <a:solidFill>
            <a:srgbClr val="000000"/>
          </a:solidFill>
          <a:latin typeface="Times New Roman"/>
          <a:ea typeface="Times New Roman"/>
          <a:cs typeface="Times New Roman"/>
        </a:defRPr>
      </a:pPr>
      <a:endParaRPr lang="es-E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06648216112154E-2"/>
          <c:y val="0.15185350382998364"/>
          <c:w val="0.91368344263281454"/>
          <c:h val="0.64332538820443863"/>
        </c:manualLayout>
      </c:layout>
      <c:barChart>
        <c:barDir val="col"/>
        <c:grouping val="clustered"/>
        <c:varyColors val="0"/>
        <c:ser>
          <c:idx val="0"/>
          <c:order val="0"/>
          <c:tx>
            <c:strRef>
              <c:f>Hoja1!$B$1</c:f>
              <c:strCache>
                <c:ptCount val="1"/>
                <c:pt idx="0">
                  <c:v>PP</c:v>
                </c:pt>
              </c:strCache>
            </c:strRef>
          </c:tx>
          <c:spPr>
            <a:solidFill>
              <a:schemeClr val="accent6">
                <a:lumMod val="75000"/>
              </a:schemeClr>
            </a:solidFill>
            <a:scene3d>
              <a:camera prst="orthographicFront"/>
              <a:lightRig rig="threePt" dir="t"/>
            </a:scene3d>
            <a:sp3d prstMaterial="softEdge">
              <a:bevelT/>
            </a:sp3d>
          </c:spPr>
          <c:invertIfNegative val="0"/>
          <c:dLbls>
            <c:spPr>
              <a:noFill/>
              <a:ln>
                <a:noFill/>
              </a:ln>
              <a:effectLst/>
            </c:spPr>
            <c:txPr>
              <a:bodyPr/>
              <a:lstStyle/>
              <a:p>
                <a:pPr>
                  <a:defRPr sz="1200" b="1">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Hoja1!$A$2:$A$8</c:f>
              <c:strCache>
                <c:ptCount val="7"/>
                <c:pt idx="0">
                  <c:v>Izquierda (1-2)</c:v>
                </c:pt>
                <c:pt idx="1">
                  <c:v>(3-4)</c:v>
                </c:pt>
                <c:pt idx="2">
                  <c:v>Centro izquierda (5)</c:v>
                </c:pt>
                <c:pt idx="3">
                  <c:v>Centro Derecha (6)</c:v>
                </c:pt>
                <c:pt idx="4">
                  <c:v>(7-8)</c:v>
                </c:pt>
                <c:pt idx="5">
                  <c:v>Derecha (9-10)</c:v>
                </c:pt>
                <c:pt idx="6">
                  <c:v>NS/NC</c:v>
                </c:pt>
              </c:strCache>
            </c:strRef>
          </c:cat>
          <c:val>
            <c:numRef>
              <c:f>Hoja1!$B$2:$B$8</c:f>
              <c:numCache>
                <c:formatCode>General</c:formatCode>
                <c:ptCount val="7"/>
                <c:pt idx="0">
                  <c:v>4.7</c:v>
                </c:pt>
                <c:pt idx="1">
                  <c:v>15.7</c:v>
                </c:pt>
                <c:pt idx="2">
                  <c:v>34.700000000000003</c:v>
                </c:pt>
                <c:pt idx="3">
                  <c:v>29.6</c:v>
                </c:pt>
                <c:pt idx="4">
                  <c:v>7.8</c:v>
                </c:pt>
                <c:pt idx="5">
                  <c:v>1.8</c:v>
                </c:pt>
                <c:pt idx="6">
                  <c:v>5.7</c:v>
                </c:pt>
              </c:numCache>
            </c:numRef>
          </c:val>
        </c:ser>
        <c:dLbls>
          <c:showLegendKey val="0"/>
          <c:showVal val="0"/>
          <c:showCatName val="0"/>
          <c:showSerName val="0"/>
          <c:showPercent val="0"/>
          <c:showBubbleSize val="0"/>
        </c:dLbls>
        <c:gapWidth val="75"/>
        <c:axId val="277601864"/>
        <c:axId val="227351936"/>
      </c:barChart>
      <c:catAx>
        <c:axId val="277601864"/>
        <c:scaling>
          <c:orientation val="minMax"/>
        </c:scaling>
        <c:delete val="0"/>
        <c:axPos val="b"/>
        <c:numFmt formatCode="General" sourceLinked="0"/>
        <c:majorTickMark val="out"/>
        <c:minorTickMark val="none"/>
        <c:tickLblPos val="nextTo"/>
        <c:txPr>
          <a:bodyPr/>
          <a:lstStyle/>
          <a:p>
            <a:pPr>
              <a:defRPr sz="1100" b="1"/>
            </a:pPr>
            <a:endParaRPr lang="es-ES"/>
          </a:p>
        </c:txPr>
        <c:crossAx val="227351936"/>
        <c:crosses val="autoZero"/>
        <c:auto val="1"/>
        <c:lblAlgn val="ctr"/>
        <c:lblOffset val="100"/>
        <c:noMultiLvlLbl val="0"/>
      </c:catAx>
      <c:valAx>
        <c:axId val="227351936"/>
        <c:scaling>
          <c:orientation val="minMax"/>
        </c:scaling>
        <c:delete val="1"/>
        <c:axPos val="l"/>
        <c:numFmt formatCode="General" sourceLinked="1"/>
        <c:majorTickMark val="out"/>
        <c:minorTickMark val="none"/>
        <c:tickLblPos val="none"/>
        <c:crossAx val="277601864"/>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383497375328102"/>
          <c:y val="0.11611449427894439"/>
          <c:w val="0.84491502624672365"/>
          <c:h val="0.72373815969428212"/>
        </c:manualLayout>
      </c:layout>
      <c:barChart>
        <c:barDir val="col"/>
        <c:grouping val="percentStacked"/>
        <c:varyColors val="0"/>
        <c:ser>
          <c:idx val="0"/>
          <c:order val="0"/>
          <c:tx>
            <c:strRef>
              <c:f>Hoja1!$B$1</c:f>
              <c:strCache>
                <c:ptCount val="1"/>
                <c:pt idx="0">
                  <c:v>PP</c:v>
                </c:pt>
              </c:strCache>
            </c:strRef>
          </c:tx>
          <c:spPr>
            <a:scene3d>
              <a:camera prst="orthographicFront"/>
              <a:lightRig rig="threePt" dir="t"/>
            </a:scene3d>
            <a:sp3d prstMaterial="plastic">
              <a:bevelT/>
            </a:sp3d>
          </c:spPr>
          <c:invertIfNegative val="0"/>
          <c:dLbls>
            <c:spPr>
              <a:noFill/>
              <a:ln>
                <a:noFill/>
              </a:ln>
              <a:effectLst/>
            </c:spPr>
            <c:txPr>
              <a:bodyPr/>
              <a:lstStyle/>
              <a:p>
                <a:pPr>
                  <a:defRPr sz="1100">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Hoja1!$A$2:$A$5</c:f>
              <c:strCache>
                <c:ptCount val="4"/>
                <c:pt idx="0">
                  <c:v>Izquierda</c:v>
                </c:pt>
                <c:pt idx="1">
                  <c:v>Centro izquierda</c:v>
                </c:pt>
                <c:pt idx="2">
                  <c:v>Centro derecha</c:v>
                </c:pt>
                <c:pt idx="3">
                  <c:v>Derecha</c:v>
                </c:pt>
              </c:strCache>
            </c:strRef>
          </c:cat>
          <c:val>
            <c:numRef>
              <c:f>Hoja1!$B$2:$B$5</c:f>
              <c:numCache>
                <c:formatCode>General</c:formatCode>
                <c:ptCount val="4"/>
                <c:pt idx="0">
                  <c:v>1</c:v>
                </c:pt>
                <c:pt idx="1">
                  <c:v>4</c:v>
                </c:pt>
                <c:pt idx="2">
                  <c:v>53</c:v>
                </c:pt>
                <c:pt idx="3">
                  <c:v>82</c:v>
                </c:pt>
              </c:numCache>
            </c:numRef>
          </c:val>
        </c:ser>
        <c:ser>
          <c:idx val="1"/>
          <c:order val="1"/>
          <c:tx>
            <c:strRef>
              <c:f>Hoja1!$C$1</c:f>
              <c:strCache>
                <c:ptCount val="1"/>
                <c:pt idx="0">
                  <c:v>Ciudadanos</c:v>
                </c:pt>
              </c:strCache>
            </c:strRef>
          </c:tx>
          <c:spPr>
            <a:solidFill>
              <a:schemeClr val="accent6">
                <a:lumMod val="75000"/>
              </a:schemeClr>
            </a:solidFill>
            <a:scene3d>
              <a:camera prst="orthographicFront"/>
              <a:lightRig rig="threePt" dir="t"/>
            </a:scene3d>
            <a:sp3d prstMaterial="softEdge">
              <a:bevelT/>
            </a:sp3d>
          </c:spPr>
          <c:invertIfNegative val="0"/>
          <c:dLbls>
            <c:spPr>
              <a:noFill/>
              <a:ln>
                <a:noFill/>
              </a:ln>
              <a:effectLst/>
            </c:spPr>
            <c:txPr>
              <a:bodyPr/>
              <a:lstStyle/>
              <a:p>
                <a:pPr>
                  <a:defRPr sz="1100">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Hoja1!$A$2:$A$5</c:f>
              <c:strCache>
                <c:ptCount val="4"/>
                <c:pt idx="0">
                  <c:v>Izquierda</c:v>
                </c:pt>
                <c:pt idx="1">
                  <c:v>Centro izquierda</c:v>
                </c:pt>
                <c:pt idx="2">
                  <c:v>Centro derecha</c:v>
                </c:pt>
                <c:pt idx="3">
                  <c:v>Derecha</c:v>
                </c:pt>
              </c:strCache>
            </c:strRef>
          </c:cat>
          <c:val>
            <c:numRef>
              <c:f>Hoja1!$C$2:$C$5</c:f>
              <c:numCache>
                <c:formatCode>General</c:formatCode>
                <c:ptCount val="4"/>
                <c:pt idx="0">
                  <c:v>4</c:v>
                </c:pt>
                <c:pt idx="1">
                  <c:v>15</c:v>
                </c:pt>
                <c:pt idx="2">
                  <c:v>24</c:v>
                </c:pt>
                <c:pt idx="3">
                  <c:v>7</c:v>
                </c:pt>
              </c:numCache>
            </c:numRef>
          </c:val>
        </c:ser>
        <c:ser>
          <c:idx val="2"/>
          <c:order val="2"/>
          <c:tx>
            <c:strRef>
              <c:f>Hoja1!$D$1</c:f>
              <c:strCache>
                <c:ptCount val="1"/>
                <c:pt idx="0">
                  <c:v>PSOE</c:v>
                </c:pt>
              </c:strCache>
            </c:strRef>
          </c:tx>
          <c:spPr>
            <a:solidFill>
              <a:srgbClr val="FF0000"/>
            </a:solidFill>
            <a:scene3d>
              <a:camera prst="orthographicFront"/>
              <a:lightRig rig="threePt" dir="t"/>
            </a:scene3d>
            <a:sp3d prstMaterial="softEdge">
              <a:bevelT/>
            </a:sp3d>
          </c:spPr>
          <c:invertIfNegative val="0"/>
          <c:dLbls>
            <c:spPr>
              <a:noFill/>
              <a:ln>
                <a:noFill/>
              </a:ln>
              <a:effectLst/>
            </c:spPr>
            <c:txPr>
              <a:bodyPr/>
              <a:lstStyle/>
              <a:p>
                <a:pPr>
                  <a:defRPr sz="1100">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Hoja1!$A$2:$A$5</c:f>
              <c:strCache>
                <c:ptCount val="4"/>
                <c:pt idx="0">
                  <c:v>Izquierda</c:v>
                </c:pt>
                <c:pt idx="1">
                  <c:v>Centro izquierda</c:v>
                </c:pt>
                <c:pt idx="2">
                  <c:v>Centro derecha</c:v>
                </c:pt>
                <c:pt idx="3">
                  <c:v>Derecha</c:v>
                </c:pt>
              </c:strCache>
            </c:strRef>
          </c:cat>
          <c:val>
            <c:numRef>
              <c:f>Hoja1!$D$2:$D$5</c:f>
              <c:numCache>
                <c:formatCode>General</c:formatCode>
                <c:ptCount val="4"/>
                <c:pt idx="0">
                  <c:v>56</c:v>
                </c:pt>
                <c:pt idx="1">
                  <c:v>61</c:v>
                </c:pt>
                <c:pt idx="2">
                  <c:v>10</c:v>
                </c:pt>
                <c:pt idx="3">
                  <c:v>3</c:v>
                </c:pt>
              </c:numCache>
            </c:numRef>
          </c:val>
        </c:ser>
        <c:ser>
          <c:idx val="3"/>
          <c:order val="3"/>
          <c:tx>
            <c:strRef>
              <c:f>Hoja1!$E$1</c:f>
              <c:strCache>
                <c:ptCount val="1"/>
                <c:pt idx="0">
                  <c:v>Podemos</c:v>
                </c:pt>
              </c:strCache>
            </c:strRef>
          </c:tx>
          <c:spPr>
            <a:solidFill>
              <a:schemeClr val="accent4">
                <a:lumMod val="75000"/>
              </a:schemeClr>
            </a:solidFill>
            <a:scene3d>
              <a:camera prst="orthographicFront"/>
              <a:lightRig rig="threePt" dir="t"/>
            </a:scene3d>
            <a:sp3d prstMaterial="softEdge">
              <a:bevelT/>
            </a:sp3d>
          </c:spPr>
          <c:invertIfNegative val="0"/>
          <c:dLbls>
            <c:spPr>
              <a:noFill/>
              <a:ln>
                <a:noFill/>
              </a:ln>
              <a:effectLst/>
            </c:spPr>
            <c:txPr>
              <a:bodyPr/>
              <a:lstStyle/>
              <a:p>
                <a:pPr>
                  <a:defRPr sz="1100">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Hoja1!$A$2:$A$5</c:f>
              <c:strCache>
                <c:ptCount val="4"/>
                <c:pt idx="0">
                  <c:v>Izquierda</c:v>
                </c:pt>
                <c:pt idx="1">
                  <c:v>Centro izquierda</c:v>
                </c:pt>
                <c:pt idx="2">
                  <c:v>Centro derecha</c:v>
                </c:pt>
                <c:pt idx="3">
                  <c:v>Derecha</c:v>
                </c:pt>
              </c:strCache>
            </c:strRef>
          </c:cat>
          <c:val>
            <c:numRef>
              <c:f>Hoja1!$E$2:$E$5</c:f>
              <c:numCache>
                <c:formatCode>General</c:formatCode>
                <c:ptCount val="4"/>
                <c:pt idx="0">
                  <c:v>22</c:v>
                </c:pt>
                <c:pt idx="1">
                  <c:v>10</c:v>
                </c:pt>
                <c:pt idx="2">
                  <c:v>1</c:v>
                </c:pt>
              </c:numCache>
            </c:numRef>
          </c:val>
        </c:ser>
        <c:ser>
          <c:idx val="4"/>
          <c:order val="4"/>
          <c:tx>
            <c:strRef>
              <c:f>Hoja1!$F$1</c:f>
              <c:strCache>
                <c:ptCount val="1"/>
                <c:pt idx="0">
                  <c:v>IU</c:v>
                </c:pt>
              </c:strCache>
            </c:strRef>
          </c:tx>
          <c:spPr>
            <a:solidFill>
              <a:schemeClr val="accent3">
                <a:lumMod val="50000"/>
              </a:schemeClr>
            </a:solidFill>
            <a:scene3d>
              <a:camera prst="orthographicFront"/>
              <a:lightRig rig="threePt" dir="t"/>
            </a:scene3d>
            <a:sp3d prstMaterial="softEdge">
              <a:bevelT/>
            </a:sp3d>
          </c:spPr>
          <c:invertIfNegative val="0"/>
          <c:dLbls>
            <c:spPr>
              <a:noFill/>
              <a:ln>
                <a:noFill/>
              </a:ln>
              <a:effectLst/>
            </c:spPr>
            <c:txPr>
              <a:bodyPr/>
              <a:lstStyle/>
              <a:p>
                <a:pPr>
                  <a:defRPr sz="1100">
                    <a:solidFill>
                      <a:schemeClr val="bg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Hoja1!$A$2:$A$5</c:f>
              <c:strCache>
                <c:ptCount val="4"/>
                <c:pt idx="0">
                  <c:v>Izquierda</c:v>
                </c:pt>
                <c:pt idx="1">
                  <c:v>Centro izquierda</c:v>
                </c:pt>
                <c:pt idx="2">
                  <c:v>Centro derecha</c:v>
                </c:pt>
                <c:pt idx="3">
                  <c:v>Derecha</c:v>
                </c:pt>
              </c:strCache>
            </c:strRef>
          </c:cat>
          <c:val>
            <c:numRef>
              <c:f>Hoja1!$F$2:$F$5</c:f>
              <c:numCache>
                <c:formatCode>General</c:formatCode>
                <c:ptCount val="4"/>
                <c:pt idx="0">
                  <c:v>6</c:v>
                </c:pt>
                <c:pt idx="1">
                  <c:v>2</c:v>
                </c:pt>
                <c:pt idx="3">
                  <c:v>1</c:v>
                </c:pt>
              </c:numCache>
            </c:numRef>
          </c:val>
        </c:ser>
        <c:ser>
          <c:idx val="5"/>
          <c:order val="5"/>
          <c:tx>
            <c:strRef>
              <c:f>Hoja1!$G$1</c:f>
              <c:strCache>
                <c:ptCount val="1"/>
                <c:pt idx="0">
                  <c:v>Otros/NS/NC</c:v>
                </c:pt>
              </c:strCache>
            </c:strRef>
          </c:tx>
          <c:spPr>
            <a:solidFill>
              <a:schemeClr val="bg1">
                <a:lumMod val="50000"/>
              </a:schemeClr>
            </a:solidFill>
            <a:scene3d>
              <a:camera prst="orthographicFront"/>
              <a:lightRig rig="threePt" dir="t"/>
            </a:scene3d>
            <a:sp3d prstMaterial="softEdge">
              <a:bevelT/>
            </a:sp3d>
          </c:spPr>
          <c:invertIfNegative val="0"/>
          <c:dLbls>
            <c:spPr>
              <a:noFill/>
              <a:ln>
                <a:noFill/>
              </a:ln>
              <a:effectLst/>
            </c:spPr>
            <c:txPr>
              <a:bodyPr/>
              <a:lstStyle/>
              <a:p>
                <a:pPr>
                  <a:defRPr sz="1100">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Hoja1!$A$2:$A$5</c:f>
              <c:strCache>
                <c:ptCount val="4"/>
                <c:pt idx="0">
                  <c:v>Izquierda</c:v>
                </c:pt>
                <c:pt idx="1">
                  <c:v>Centro izquierda</c:v>
                </c:pt>
                <c:pt idx="2">
                  <c:v>Centro derecha</c:v>
                </c:pt>
                <c:pt idx="3">
                  <c:v>Derecha</c:v>
                </c:pt>
              </c:strCache>
            </c:strRef>
          </c:cat>
          <c:val>
            <c:numRef>
              <c:f>Hoja1!$G$2:$G$5</c:f>
              <c:numCache>
                <c:formatCode>General</c:formatCode>
                <c:ptCount val="4"/>
                <c:pt idx="0">
                  <c:v>11</c:v>
                </c:pt>
                <c:pt idx="1">
                  <c:v>8</c:v>
                </c:pt>
                <c:pt idx="2">
                  <c:v>12</c:v>
                </c:pt>
                <c:pt idx="3">
                  <c:v>7</c:v>
                </c:pt>
              </c:numCache>
            </c:numRef>
          </c:val>
        </c:ser>
        <c:dLbls>
          <c:showLegendKey val="0"/>
          <c:showVal val="0"/>
          <c:showCatName val="0"/>
          <c:showSerName val="0"/>
          <c:showPercent val="0"/>
          <c:showBubbleSize val="0"/>
        </c:dLbls>
        <c:gapWidth val="150"/>
        <c:overlap val="100"/>
        <c:axId val="224897680"/>
        <c:axId val="224898072"/>
      </c:barChart>
      <c:catAx>
        <c:axId val="224897680"/>
        <c:scaling>
          <c:orientation val="minMax"/>
        </c:scaling>
        <c:delete val="0"/>
        <c:axPos val="b"/>
        <c:numFmt formatCode="General" sourceLinked="0"/>
        <c:majorTickMark val="out"/>
        <c:minorTickMark val="none"/>
        <c:tickLblPos val="nextTo"/>
        <c:txPr>
          <a:bodyPr/>
          <a:lstStyle/>
          <a:p>
            <a:pPr>
              <a:defRPr sz="1400" b="1"/>
            </a:pPr>
            <a:endParaRPr lang="es-ES"/>
          </a:p>
        </c:txPr>
        <c:crossAx val="224898072"/>
        <c:crosses val="autoZero"/>
        <c:auto val="1"/>
        <c:lblAlgn val="ctr"/>
        <c:lblOffset val="100"/>
        <c:noMultiLvlLbl val="0"/>
      </c:catAx>
      <c:valAx>
        <c:axId val="224898072"/>
        <c:scaling>
          <c:orientation val="minMax"/>
        </c:scaling>
        <c:delete val="0"/>
        <c:axPos val="l"/>
        <c:numFmt formatCode="0%" sourceLinked="1"/>
        <c:majorTickMark val="out"/>
        <c:minorTickMark val="none"/>
        <c:tickLblPos val="nextTo"/>
        <c:txPr>
          <a:bodyPr/>
          <a:lstStyle/>
          <a:p>
            <a:pPr>
              <a:defRPr sz="1400" b="1"/>
            </a:pPr>
            <a:endParaRPr lang="es-ES"/>
          </a:p>
        </c:txPr>
        <c:crossAx val="224897680"/>
        <c:crosses val="autoZero"/>
        <c:crossBetween val="between"/>
      </c:valAx>
    </c:plotArea>
    <c:legend>
      <c:legendPos val="b"/>
      <c:layout>
        <c:manualLayout>
          <c:xMode val="edge"/>
          <c:yMode val="edge"/>
          <c:x val="5.0252460629921253E-2"/>
          <c:y val="0.92849102585027887"/>
          <c:w val="0.88579658792650917"/>
          <c:h val="6.1064694173509598E-2"/>
        </c:manualLayout>
      </c:layout>
      <c:overlay val="0"/>
      <c:txPr>
        <a:bodyPr/>
        <a:lstStyle/>
        <a:p>
          <a:pPr>
            <a:defRPr sz="1200" b="1"/>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56560977077192"/>
          <c:y val="0.15185350382998361"/>
          <c:w val="0.84491502624672365"/>
          <c:h val="0.57482561989828163"/>
        </c:manualLayout>
      </c:layout>
      <c:barChart>
        <c:barDir val="col"/>
        <c:grouping val="clustered"/>
        <c:varyColors val="0"/>
        <c:ser>
          <c:idx val="0"/>
          <c:order val="0"/>
          <c:tx>
            <c:strRef>
              <c:f>Hoja1!$B$1</c:f>
              <c:strCache>
                <c:ptCount val="1"/>
                <c:pt idx="0">
                  <c:v>PP</c:v>
                </c:pt>
              </c:strCache>
            </c:strRef>
          </c:tx>
          <c:spPr>
            <a:solidFill>
              <a:schemeClr val="accent6">
                <a:lumMod val="75000"/>
              </a:schemeClr>
            </a:solidFill>
            <a:scene3d>
              <a:camera prst="orthographicFront"/>
              <a:lightRig rig="threePt" dir="t"/>
            </a:scene3d>
            <a:sp3d prstMaterial="softEdge">
              <a:bevelT/>
            </a:sp3d>
          </c:spPr>
          <c:invertIfNegative val="0"/>
          <c:dLbls>
            <c:numFmt formatCode="#,##0.0" sourceLinked="0"/>
            <c:spPr>
              <a:noFill/>
              <a:ln>
                <a:noFill/>
              </a:ln>
              <a:effectLst/>
            </c:spPr>
            <c:txPr>
              <a:bodyPr/>
              <a:lstStyle/>
              <a:p>
                <a:pPr>
                  <a:defRPr sz="1100" b="1">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Hoja1!$A$2:$A$13</c:f>
              <c:strCache>
                <c:ptCount val="12"/>
                <c:pt idx="0">
                  <c:v>0</c:v>
                </c:pt>
                <c:pt idx="1">
                  <c:v>1</c:v>
                </c:pt>
                <c:pt idx="2">
                  <c:v>2</c:v>
                </c:pt>
                <c:pt idx="3">
                  <c:v>3</c:v>
                </c:pt>
                <c:pt idx="4">
                  <c:v>4</c:v>
                </c:pt>
                <c:pt idx="5">
                  <c:v>5</c:v>
                </c:pt>
                <c:pt idx="6">
                  <c:v>6</c:v>
                </c:pt>
                <c:pt idx="7">
                  <c:v>7</c:v>
                </c:pt>
                <c:pt idx="8">
                  <c:v>8</c:v>
                </c:pt>
                <c:pt idx="9">
                  <c:v>9</c:v>
                </c:pt>
                <c:pt idx="10">
                  <c:v>10</c:v>
                </c:pt>
                <c:pt idx="11">
                  <c:v>NS/NC</c:v>
                </c:pt>
              </c:strCache>
            </c:strRef>
          </c:cat>
          <c:val>
            <c:numRef>
              <c:f>Hoja1!$B$2:$B$13</c:f>
              <c:numCache>
                <c:formatCode>General</c:formatCode>
                <c:ptCount val="12"/>
                <c:pt idx="0">
                  <c:v>2</c:v>
                </c:pt>
                <c:pt idx="1">
                  <c:v>0.4</c:v>
                </c:pt>
                <c:pt idx="2">
                  <c:v>1.1000000000000001</c:v>
                </c:pt>
                <c:pt idx="3">
                  <c:v>1.5</c:v>
                </c:pt>
                <c:pt idx="4">
                  <c:v>2.8</c:v>
                </c:pt>
                <c:pt idx="5">
                  <c:v>10.9</c:v>
                </c:pt>
                <c:pt idx="6">
                  <c:v>6.3</c:v>
                </c:pt>
                <c:pt idx="7">
                  <c:v>10.9</c:v>
                </c:pt>
                <c:pt idx="8">
                  <c:v>17</c:v>
                </c:pt>
                <c:pt idx="9">
                  <c:v>11.7</c:v>
                </c:pt>
                <c:pt idx="10">
                  <c:v>35.300000000000004</c:v>
                </c:pt>
                <c:pt idx="11">
                  <c:v>0.1</c:v>
                </c:pt>
              </c:numCache>
            </c:numRef>
          </c:val>
        </c:ser>
        <c:dLbls>
          <c:showLegendKey val="0"/>
          <c:showVal val="0"/>
          <c:showCatName val="0"/>
          <c:showSerName val="0"/>
          <c:showPercent val="0"/>
          <c:showBubbleSize val="0"/>
        </c:dLbls>
        <c:gapWidth val="75"/>
        <c:axId val="224898856"/>
        <c:axId val="224899248"/>
      </c:barChart>
      <c:catAx>
        <c:axId val="224898856"/>
        <c:scaling>
          <c:orientation val="minMax"/>
        </c:scaling>
        <c:delete val="0"/>
        <c:axPos val="b"/>
        <c:numFmt formatCode="General" sourceLinked="0"/>
        <c:majorTickMark val="out"/>
        <c:minorTickMark val="none"/>
        <c:tickLblPos val="nextTo"/>
        <c:txPr>
          <a:bodyPr/>
          <a:lstStyle/>
          <a:p>
            <a:pPr>
              <a:defRPr sz="1000" b="0"/>
            </a:pPr>
            <a:endParaRPr lang="es-ES"/>
          </a:p>
        </c:txPr>
        <c:crossAx val="224899248"/>
        <c:crosses val="autoZero"/>
        <c:auto val="1"/>
        <c:lblAlgn val="ctr"/>
        <c:lblOffset val="100"/>
        <c:noMultiLvlLbl val="0"/>
      </c:catAx>
      <c:valAx>
        <c:axId val="224899248"/>
        <c:scaling>
          <c:orientation val="minMax"/>
        </c:scaling>
        <c:delete val="0"/>
        <c:axPos val="l"/>
        <c:numFmt formatCode="General" sourceLinked="1"/>
        <c:majorTickMark val="out"/>
        <c:minorTickMark val="none"/>
        <c:tickLblPos val="nextTo"/>
        <c:txPr>
          <a:bodyPr/>
          <a:lstStyle/>
          <a:p>
            <a:pPr>
              <a:defRPr sz="1400" b="1"/>
            </a:pPr>
            <a:endParaRPr lang="es-ES"/>
          </a:p>
        </c:txPr>
        <c:crossAx val="224898856"/>
        <c:crosses val="autoZero"/>
        <c:crossBetween val="between"/>
      </c:valAx>
    </c:plotArea>
    <c:plotVisOnly val="1"/>
    <c:dispBlanksAs val="gap"/>
    <c:showDLblsOverMax val="0"/>
  </c:chart>
  <c:txPr>
    <a:bodyPr/>
    <a:lstStyle/>
    <a:p>
      <a:pPr>
        <a:defRPr sz="1800"/>
      </a:pPr>
      <a:endParaRPr lang="es-ES"/>
    </a:p>
  </c:txPr>
  <c:externalData r:id="rId1">
    <c:autoUpdate val="0"/>
  </c:externalData>
  <c:userShapes r:id="rId2"/>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533031188255874E-2"/>
          <c:y val="0.18546431561724827"/>
          <c:w val="0.93164675602492975"/>
          <c:h val="0.53667827836839743"/>
        </c:manualLayout>
      </c:layout>
      <c:barChart>
        <c:barDir val="col"/>
        <c:grouping val="clustered"/>
        <c:varyColors val="0"/>
        <c:ser>
          <c:idx val="0"/>
          <c:order val="0"/>
          <c:tx>
            <c:strRef>
              <c:f>Sheet1!$B$1</c:f>
              <c:strCache>
                <c:ptCount val="1"/>
                <c:pt idx="0">
                  <c:v>Buena o muy buena</c:v>
                </c:pt>
              </c:strCache>
            </c:strRef>
          </c:tx>
          <c:spPr>
            <a:ln w="13845">
              <a:noFill/>
            </a:ln>
            <a:scene3d>
              <a:camera prst="orthographicFront"/>
              <a:lightRig rig="threePt" dir="t"/>
            </a:scene3d>
            <a:sp3d>
              <a:bevelT/>
            </a:sp3d>
          </c:spPr>
          <c:invertIfNegative val="0"/>
          <c:dLbls>
            <c:dLbl>
              <c:idx val="0"/>
              <c:layout>
                <c:manualLayout>
                  <c:x val="-3.1143977437182104E-3"/>
                  <c:y val="-3.0800248329367504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6798492977904414E-3"/>
                  <c:y val="-1.1417902486279807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2.6304266846167431E-4"/>
                  <c:y val="-8.2630250352085967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357367006076861E-3"/>
                  <c:y val="-4.439894896145968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1083648657771234E-4"/>
                  <c:y val="-1.3376828618732834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5.7828541926714114E-3"/>
                  <c:y val="-1.5138574910493821E-3"/>
                </c:manualLayout>
              </c:layout>
              <c:numFmt formatCode="#,##0.0" sourceLinked="0"/>
              <c:spPr>
                <a:noFill/>
                <a:ln w="13845">
                  <a:noFill/>
                </a:ln>
              </c:spPr>
              <c:txPr>
                <a:bodyPr/>
                <a:lstStyle/>
                <a:p>
                  <a:pPr>
                    <a:defRPr sz="900" b="1" i="0" u="none" strike="noStrike" baseline="0">
                      <a:solidFill>
                        <a:srgbClr val="000000"/>
                      </a:solidFill>
                      <a:latin typeface="+mj-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w="13845">
                <a:noFill/>
              </a:ln>
            </c:spPr>
            <c:txPr>
              <a:bodyPr/>
              <a:lstStyle/>
              <a:p>
                <a:pPr>
                  <a:defRPr sz="9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Sexo</c:v>
                </c:pt>
                <c:pt idx="1">
                  <c:v>Varón</c:v>
                </c:pt>
                <c:pt idx="2">
                  <c:v>Mujer</c:v>
                </c:pt>
                <c:pt idx="3">
                  <c:v>Edad</c:v>
                </c:pt>
                <c:pt idx="4">
                  <c:v>18-29</c:v>
                </c:pt>
                <c:pt idx="5">
                  <c:v>30-39</c:v>
                </c:pt>
                <c:pt idx="6">
                  <c:v>40-49</c:v>
                </c:pt>
                <c:pt idx="7">
                  <c:v>50-64</c:v>
                </c:pt>
                <c:pt idx="8">
                  <c:v>65 y +</c:v>
                </c:pt>
                <c:pt idx="9">
                  <c:v>Tamaño hábitat</c:v>
                </c:pt>
                <c:pt idx="10">
                  <c:v>Hasta 10.000</c:v>
                </c:pt>
                <c:pt idx="11">
                  <c:v>10.001-50.000</c:v>
                </c:pt>
                <c:pt idx="12">
                  <c:v>50.001-100.000</c:v>
                </c:pt>
                <c:pt idx="13">
                  <c:v>Más de 100.000</c:v>
                </c:pt>
                <c:pt idx="14">
                  <c:v>Estudios</c:v>
                </c:pt>
                <c:pt idx="15">
                  <c:v>Sin estudios</c:v>
                </c:pt>
                <c:pt idx="16">
                  <c:v>Primaria</c:v>
                </c:pt>
                <c:pt idx="17">
                  <c:v>Secundaria</c:v>
                </c:pt>
                <c:pt idx="18">
                  <c:v>Universitarios</c:v>
                </c:pt>
                <c:pt idx="19">
                  <c:v>Clase social</c:v>
                </c:pt>
                <c:pt idx="20">
                  <c:v>Alta y Media alta</c:v>
                </c:pt>
                <c:pt idx="21">
                  <c:v>Media-media</c:v>
                </c:pt>
                <c:pt idx="22">
                  <c:v>Media baja y baja</c:v>
                </c:pt>
              </c:strCache>
            </c:strRef>
          </c:cat>
          <c:val>
            <c:numRef>
              <c:f>Sheet1!$B$2:$B$24</c:f>
              <c:numCache>
                <c:formatCode>General</c:formatCode>
                <c:ptCount val="23"/>
                <c:pt idx="1">
                  <c:v>7.81</c:v>
                </c:pt>
                <c:pt idx="2">
                  <c:v>7.83</c:v>
                </c:pt>
                <c:pt idx="4">
                  <c:v>7.28</c:v>
                </c:pt>
                <c:pt idx="5">
                  <c:v>7.52</c:v>
                </c:pt>
                <c:pt idx="6">
                  <c:v>7.71</c:v>
                </c:pt>
                <c:pt idx="7">
                  <c:v>8.2100000000000009</c:v>
                </c:pt>
                <c:pt idx="8">
                  <c:v>8.2800000000000011</c:v>
                </c:pt>
                <c:pt idx="10">
                  <c:v>7.85</c:v>
                </c:pt>
                <c:pt idx="11">
                  <c:v>7.8199999999999985</c:v>
                </c:pt>
                <c:pt idx="12">
                  <c:v>7.59</c:v>
                </c:pt>
                <c:pt idx="13">
                  <c:v>8.24</c:v>
                </c:pt>
                <c:pt idx="15">
                  <c:v>8.5</c:v>
                </c:pt>
                <c:pt idx="16">
                  <c:v>8.33</c:v>
                </c:pt>
                <c:pt idx="17">
                  <c:v>7.49</c:v>
                </c:pt>
                <c:pt idx="18">
                  <c:v>7.13</c:v>
                </c:pt>
                <c:pt idx="20">
                  <c:v>7.45</c:v>
                </c:pt>
                <c:pt idx="21">
                  <c:v>7.92</c:v>
                </c:pt>
                <c:pt idx="22">
                  <c:v>8.14</c:v>
                </c:pt>
              </c:numCache>
            </c:numRef>
          </c:val>
        </c:ser>
        <c:dLbls>
          <c:showLegendKey val="0"/>
          <c:showVal val="1"/>
          <c:showCatName val="0"/>
          <c:showSerName val="0"/>
          <c:showPercent val="0"/>
          <c:showBubbleSize val="0"/>
        </c:dLbls>
        <c:gapWidth val="150"/>
        <c:axId val="277495888"/>
        <c:axId val="277496280"/>
      </c:barChart>
      <c:catAx>
        <c:axId val="277495888"/>
        <c:scaling>
          <c:orientation val="minMax"/>
        </c:scaling>
        <c:delete val="0"/>
        <c:axPos val="b"/>
        <c:numFmt formatCode="General" sourceLinked="1"/>
        <c:majorTickMark val="out"/>
        <c:minorTickMark val="none"/>
        <c:tickLblPos val="low"/>
        <c:spPr>
          <a:solidFill>
            <a:schemeClr val="bg1"/>
          </a:solidFill>
          <a:ln w="1731">
            <a:noFill/>
            <a:prstDash val="solid"/>
          </a:ln>
        </c:spPr>
        <c:txPr>
          <a:bodyPr rot="-5400000" vert="horz"/>
          <a:lstStyle/>
          <a:p>
            <a:pPr>
              <a:defRPr sz="1050" b="1" i="0" u="none" strike="noStrike" baseline="0">
                <a:solidFill>
                  <a:srgbClr val="000000"/>
                </a:solidFill>
                <a:latin typeface="+mn-lt"/>
                <a:ea typeface="Verdana"/>
                <a:cs typeface="Verdana"/>
              </a:defRPr>
            </a:pPr>
            <a:endParaRPr lang="es-ES"/>
          </a:p>
        </c:txPr>
        <c:crossAx val="277496280"/>
        <c:crosses val="autoZero"/>
        <c:auto val="1"/>
        <c:lblAlgn val="ctr"/>
        <c:lblOffset val="100"/>
        <c:tickLblSkip val="1"/>
        <c:tickMarkSkip val="1"/>
        <c:noMultiLvlLbl val="0"/>
      </c:catAx>
      <c:valAx>
        <c:axId val="277496280"/>
        <c:scaling>
          <c:orientation val="minMax"/>
          <c:max val="10"/>
          <c:min val="5"/>
        </c:scaling>
        <c:delete val="1"/>
        <c:axPos val="l"/>
        <c:numFmt formatCode="General" sourceLinked="1"/>
        <c:majorTickMark val="out"/>
        <c:minorTickMark val="none"/>
        <c:tickLblPos val="none"/>
        <c:crossAx val="277495888"/>
        <c:crosses val="autoZero"/>
        <c:crossBetween val="between"/>
        <c:majorUnit val="1"/>
      </c:valAx>
      <c:spPr>
        <a:noFill/>
        <a:ln w="25400">
          <a:noFill/>
        </a:ln>
      </c:spPr>
    </c:plotArea>
    <c:plotVisOnly val="1"/>
    <c:dispBlanksAs val="gap"/>
    <c:showDLblsOverMax val="0"/>
  </c:chart>
  <c:spPr>
    <a:noFill/>
    <a:ln>
      <a:noFill/>
    </a:ln>
  </c:spPr>
  <c:txPr>
    <a:bodyPr/>
    <a:lstStyle/>
    <a:p>
      <a:pPr>
        <a:defRPr sz="981" b="1" i="0" u="none" strike="noStrike" baseline="0">
          <a:solidFill>
            <a:srgbClr val="000000"/>
          </a:solidFill>
          <a:latin typeface="Times New Roman"/>
          <a:ea typeface="Times New Roman"/>
          <a:cs typeface="Times New Roman"/>
        </a:defRPr>
      </a:pPr>
      <a:endParaRPr lang="es-ES"/>
    </a:p>
  </c:txPr>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533031188255881E-2"/>
          <c:y val="0.18546431561724827"/>
          <c:w val="0.93164675602492975"/>
          <c:h val="0.53667827836839743"/>
        </c:manualLayout>
      </c:layout>
      <c:barChart>
        <c:barDir val="col"/>
        <c:grouping val="clustered"/>
        <c:varyColors val="0"/>
        <c:ser>
          <c:idx val="0"/>
          <c:order val="0"/>
          <c:tx>
            <c:strRef>
              <c:f>Sheet1!$B$1</c:f>
              <c:strCache>
                <c:ptCount val="1"/>
                <c:pt idx="0">
                  <c:v>Buena o muy buena</c:v>
                </c:pt>
              </c:strCache>
            </c:strRef>
          </c:tx>
          <c:spPr>
            <a:ln w="13845">
              <a:noFill/>
            </a:ln>
            <a:scene3d>
              <a:camera prst="orthographicFront"/>
              <a:lightRig rig="threePt" dir="t"/>
            </a:scene3d>
            <a:sp3d>
              <a:bevelT/>
            </a:sp3d>
          </c:spPr>
          <c:invertIfNegative val="0"/>
          <c:dLbls>
            <c:dLbl>
              <c:idx val="5"/>
              <c:numFmt formatCode="#,##0.0" sourceLinked="0"/>
              <c:spPr>
                <a:noFill/>
                <a:ln w="13845">
                  <a:noFill/>
                </a:ln>
              </c:spPr>
              <c:txPr>
                <a:bodyPr/>
                <a:lstStyle/>
                <a:p>
                  <a:pPr>
                    <a:defRPr sz="900" b="1" i="0" u="none" strike="noStrike" baseline="0">
                      <a:solidFill>
                        <a:srgbClr val="000000"/>
                      </a:solidFill>
                      <a:latin typeface="+mj-lt"/>
                      <a:ea typeface="Arial Rounded MT Bold"/>
                      <a:cs typeface="Arial Rounded MT Bold"/>
                    </a:defRPr>
                  </a:pPr>
                  <a:endParaRPr lang="es-ES"/>
                </a:p>
              </c:txPr>
              <c:dLblPos val="outEnd"/>
              <c:showLegendKey val="0"/>
              <c:showVal val="1"/>
              <c:showCatName val="0"/>
              <c:showSerName val="0"/>
              <c:showPercent val="0"/>
              <c:showBubbleSize val="0"/>
            </c:dLbl>
            <c:numFmt formatCode="#,##0.0" sourceLinked="0"/>
            <c:spPr>
              <a:noFill/>
              <a:ln w="13845">
                <a:noFill/>
              </a:ln>
            </c:spPr>
            <c:txPr>
              <a:bodyPr/>
              <a:lstStyle/>
              <a:p>
                <a:pPr>
                  <a:defRPr sz="900" b="1" i="0" u="none" strike="noStrike" baseline="0">
                    <a:solidFill>
                      <a:srgbClr val="000000"/>
                    </a:solidFill>
                    <a:latin typeface="+mj-lt"/>
                    <a:ea typeface="Verdana"/>
                    <a:cs typeface="Verdana"/>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Provincia</c:v>
                </c:pt>
                <c:pt idx="1">
                  <c:v>Albacete</c:v>
                </c:pt>
                <c:pt idx="2">
                  <c:v>Ciudad Real</c:v>
                </c:pt>
                <c:pt idx="3">
                  <c:v>Cuenca</c:v>
                </c:pt>
                <c:pt idx="4">
                  <c:v>Guadalajara</c:v>
                </c:pt>
                <c:pt idx="5">
                  <c:v>Toledo</c:v>
                </c:pt>
                <c:pt idx="6">
                  <c:v>Voto en 2015</c:v>
                </c:pt>
                <c:pt idx="7">
                  <c:v>PP</c:v>
                </c:pt>
                <c:pt idx="8">
                  <c:v>PSOE</c:v>
                </c:pt>
                <c:pt idx="9">
                  <c:v>Podemos</c:v>
                </c:pt>
                <c:pt idx="10">
                  <c:v>Ciudadanos</c:v>
                </c:pt>
                <c:pt idx="11">
                  <c:v>IU (Ganemos)</c:v>
                </c:pt>
              </c:strCache>
            </c:strRef>
          </c:cat>
          <c:val>
            <c:numRef>
              <c:f>Sheet1!$B$2:$B$13</c:f>
              <c:numCache>
                <c:formatCode>General</c:formatCode>
                <c:ptCount val="12"/>
                <c:pt idx="1">
                  <c:v>8.3500000000000068</c:v>
                </c:pt>
                <c:pt idx="2">
                  <c:v>8.2800000000000011</c:v>
                </c:pt>
                <c:pt idx="3">
                  <c:v>7.9</c:v>
                </c:pt>
                <c:pt idx="4">
                  <c:v>6.44</c:v>
                </c:pt>
                <c:pt idx="5">
                  <c:v>7.64</c:v>
                </c:pt>
                <c:pt idx="7">
                  <c:v>8.2399999999999984</c:v>
                </c:pt>
                <c:pt idx="8">
                  <c:v>8.26</c:v>
                </c:pt>
                <c:pt idx="9">
                  <c:v>6.8199999999999985</c:v>
                </c:pt>
                <c:pt idx="10">
                  <c:v>7.41</c:v>
                </c:pt>
                <c:pt idx="11">
                  <c:v>6.67</c:v>
                </c:pt>
              </c:numCache>
            </c:numRef>
          </c:val>
        </c:ser>
        <c:dLbls>
          <c:showLegendKey val="0"/>
          <c:showVal val="1"/>
          <c:showCatName val="0"/>
          <c:showSerName val="0"/>
          <c:showPercent val="0"/>
          <c:showBubbleSize val="0"/>
        </c:dLbls>
        <c:gapWidth val="150"/>
        <c:axId val="277497064"/>
        <c:axId val="277377896"/>
      </c:barChart>
      <c:catAx>
        <c:axId val="277497064"/>
        <c:scaling>
          <c:orientation val="minMax"/>
        </c:scaling>
        <c:delete val="0"/>
        <c:axPos val="b"/>
        <c:numFmt formatCode="General" sourceLinked="1"/>
        <c:majorTickMark val="out"/>
        <c:minorTickMark val="none"/>
        <c:tickLblPos val="low"/>
        <c:spPr>
          <a:solidFill>
            <a:schemeClr val="bg1"/>
          </a:solidFill>
          <a:ln w="1731">
            <a:noFill/>
            <a:prstDash val="solid"/>
          </a:ln>
        </c:spPr>
        <c:txPr>
          <a:bodyPr rot="-5400000" vert="horz"/>
          <a:lstStyle/>
          <a:p>
            <a:pPr>
              <a:defRPr sz="1050" b="1" i="0" u="none" strike="noStrike" baseline="0">
                <a:solidFill>
                  <a:srgbClr val="000000"/>
                </a:solidFill>
                <a:latin typeface="+mn-lt"/>
                <a:ea typeface="Verdana"/>
                <a:cs typeface="Verdana"/>
              </a:defRPr>
            </a:pPr>
            <a:endParaRPr lang="es-ES"/>
          </a:p>
        </c:txPr>
        <c:crossAx val="277377896"/>
        <c:crosses val="autoZero"/>
        <c:auto val="1"/>
        <c:lblAlgn val="ctr"/>
        <c:lblOffset val="100"/>
        <c:tickLblSkip val="1"/>
        <c:tickMarkSkip val="1"/>
        <c:noMultiLvlLbl val="0"/>
      </c:catAx>
      <c:valAx>
        <c:axId val="277377896"/>
        <c:scaling>
          <c:orientation val="minMax"/>
          <c:max val="10"/>
          <c:min val="5"/>
        </c:scaling>
        <c:delete val="1"/>
        <c:axPos val="l"/>
        <c:numFmt formatCode="General" sourceLinked="1"/>
        <c:majorTickMark val="out"/>
        <c:minorTickMark val="none"/>
        <c:tickLblPos val="none"/>
        <c:crossAx val="277497064"/>
        <c:crosses val="autoZero"/>
        <c:crossBetween val="between"/>
        <c:majorUnit val="1"/>
      </c:valAx>
      <c:spPr>
        <a:noFill/>
        <a:ln w="25400">
          <a:noFill/>
        </a:ln>
      </c:spPr>
    </c:plotArea>
    <c:plotVisOnly val="1"/>
    <c:dispBlanksAs val="gap"/>
    <c:showDLblsOverMax val="0"/>
  </c:chart>
  <c:spPr>
    <a:noFill/>
    <a:ln>
      <a:noFill/>
    </a:ln>
  </c:spPr>
  <c:txPr>
    <a:bodyPr/>
    <a:lstStyle/>
    <a:p>
      <a:pPr>
        <a:defRPr sz="981" b="1" i="0" u="none" strike="noStrike" baseline="0">
          <a:solidFill>
            <a:srgbClr val="000000"/>
          </a:solidFill>
          <a:latin typeface="Times New Roman"/>
          <a:ea typeface="Times New Roman"/>
          <a:cs typeface="Times New Roman"/>
        </a:defRPr>
      </a:pPr>
      <a:endParaRPr lang="es-ES"/>
    </a:p>
  </c:txPr>
  <c:externalData r:id="rId1">
    <c:autoUpdate val="0"/>
  </c:externalData>
  <c:userShapes r:id="rId2"/>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93138210980697"/>
          <c:y val="0.14405003752417544"/>
          <c:w val="0.72640154180399708"/>
          <c:h val="0.62134961194788019"/>
        </c:manualLayout>
      </c:layout>
      <c:pieChart>
        <c:varyColors val="1"/>
        <c:ser>
          <c:idx val="0"/>
          <c:order val="0"/>
          <c:tx>
            <c:strRef>
              <c:f>Hoja1!$B$1</c:f>
              <c:strCache>
                <c:ptCount val="1"/>
                <c:pt idx="0">
                  <c:v>Serie 1</c:v>
                </c:pt>
              </c:strCache>
            </c:strRef>
          </c:tx>
          <c:spPr>
            <a:ln>
              <a:noFill/>
            </a:ln>
            <a:effectLst>
              <a:innerShdw blurRad="76200" dist="50800">
                <a:prstClr val="black">
                  <a:alpha val="50000"/>
                </a:prstClr>
              </a:innerShdw>
            </a:effectLst>
            <a:scene3d>
              <a:camera prst="orthographicFront"/>
              <a:lightRig rig="threePt" dir="t"/>
            </a:scene3d>
            <a:sp3d prstMaterial="softEdge">
              <a:bevelT/>
              <a:bevelB/>
            </a:sp3d>
          </c:spPr>
          <c:dPt>
            <c:idx val="0"/>
            <c:bubble3D val="0"/>
            <c:spPr>
              <a:solidFill>
                <a:srgbClr val="E46C0A"/>
              </a:solidFill>
              <a:ln>
                <a:noFill/>
              </a:ln>
              <a:effectLst>
                <a:innerShdw blurRad="76200" dist="50800">
                  <a:prstClr val="black">
                    <a:alpha val="50000"/>
                  </a:prstClr>
                </a:innerShdw>
              </a:effectLst>
              <a:scene3d>
                <a:camera prst="orthographicFront"/>
                <a:lightRig rig="threePt" dir="t"/>
              </a:scene3d>
              <a:sp3d prstMaterial="softEdge">
                <a:bevelT/>
                <a:bevelB/>
              </a:sp3d>
            </c:spPr>
          </c:dPt>
          <c:dPt>
            <c:idx val="1"/>
            <c:bubble3D val="0"/>
            <c:spPr>
              <a:solidFill>
                <a:srgbClr val="0A85FF"/>
              </a:solidFill>
              <a:ln>
                <a:noFill/>
              </a:ln>
              <a:effectLst>
                <a:innerShdw blurRad="76200" dist="50800">
                  <a:prstClr val="black">
                    <a:alpha val="50000"/>
                  </a:prstClr>
                </a:innerShdw>
              </a:effectLst>
              <a:scene3d>
                <a:camera prst="orthographicFront"/>
                <a:lightRig rig="threePt" dir="t"/>
              </a:scene3d>
              <a:sp3d prstMaterial="softEdge">
                <a:bevelT/>
                <a:bevelB/>
              </a:sp3d>
            </c:spPr>
          </c:dPt>
          <c:dPt>
            <c:idx val="2"/>
            <c:bubble3D val="0"/>
            <c:spPr>
              <a:solidFill>
                <a:schemeClr val="bg1">
                  <a:lumMod val="65000"/>
                </a:schemeClr>
              </a:solidFill>
              <a:ln>
                <a:noFill/>
              </a:ln>
              <a:effectLst>
                <a:innerShdw blurRad="76200" dist="50800">
                  <a:prstClr val="black">
                    <a:alpha val="50000"/>
                  </a:prstClr>
                </a:innerShdw>
              </a:effectLst>
              <a:scene3d>
                <a:camera prst="orthographicFront"/>
                <a:lightRig rig="threePt" dir="t"/>
              </a:scene3d>
              <a:sp3d prstMaterial="softEdge">
                <a:bevelT/>
                <a:bevelB/>
              </a:sp3d>
            </c:spPr>
          </c:dPt>
          <c:dLbls>
            <c:numFmt formatCode="General" sourceLinked="0"/>
            <c:spPr>
              <a:noFill/>
              <a:ln>
                <a:noFill/>
              </a:ln>
            </c:spPr>
            <c:txPr>
              <a:bodyPr/>
              <a:lstStyle/>
              <a:p>
                <a:pPr>
                  <a:defRPr sz="1050" b="0"/>
                </a:pPr>
                <a:endParaRPr lang="es-ES"/>
              </a:p>
            </c:txPr>
            <c:dLblPos val="outEnd"/>
            <c:showLegendKey val="0"/>
            <c:showVal val="0"/>
            <c:showCatName val="1"/>
            <c:showSerName val="0"/>
            <c:showPercent val="1"/>
            <c:showBubbleSize val="0"/>
            <c:showLeaderLines val="1"/>
            <c:extLst>
              <c:ext xmlns:c15="http://schemas.microsoft.com/office/drawing/2012/chart" uri="{CE6537A1-D6FC-4f65-9D91-7224C49458BB}"/>
            </c:extLst>
          </c:dLbls>
          <c:cat>
            <c:strRef>
              <c:f>Hoja1!$A$2:$A$4</c:f>
              <c:strCache>
                <c:ptCount val="3"/>
                <c:pt idx="0">
                  <c:v>Sí</c:v>
                </c:pt>
                <c:pt idx="1">
                  <c:v>No</c:v>
                </c:pt>
                <c:pt idx="2">
                  <c:v>NC</c:v>
                </c:pt>
              </c:strCache>
            </c:strRef>
          </c:cat>
          <c:val>
            <c:numRef>
              <c:f>Hoja1!$B$2:$B$4</c:f>
              <c:numCache>
                <c:formatCode>General</c:formatCode>
                <c:ptCount val="3"/>
                <c:pt idx="0">
                  <c:v>12.9</c:v>
                </c:pt>
                <c:pt idx="1">
                  <c:v>86.9</c:v>
                </c:pt>
                <c:pt idx="2">
                  <c:v>0.2</c:v>
                </c:pt>
              </c:numCache>
            </c:numRef>
          </c:val>
        </c:ser>
        <c:dLbls>
          <c:showLegendKey val="0"/>
          <c:showVal val="1"/>
          <c:showCatName val="0"/>
          <c:showSerName val="0"/>
          <c:showPercent val="0"/>
          <c:showBubbleSize val="0"/>
          <c:showLeaderLines val="1"/>
        </c:dLbls>
        <c:firstSliceAng val="60"/>
      </c:pieChart>
    </c:plotArea>
    <c:plotVisOnly val="1"/>
    <c:dispBlanksAs val="gap"/>
    <c:showDLblsOverMax val="0"/>
  </c:chart>
  <c:spPr>
    <a:noFill/>
  </c:spPr>
  <c:txPr>
    <a:bodyPr/>
    <a:lstStyle/>
    <a:p>
      <a:pPr>
        <a:defRPr sz="1800"/>
      </a:pPr>
      <a:endParaRPr lang="es-E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158280025998186"/>
          <c:y val="3.7120221076909342E-2"/>
          <c:w val="0.54835013458543591"/>
          <c:h val="0.85468257686802362"/>
        </c:manualLayout>
      </c:layout>
      <c:barChart>
        <c:barDir val="bar"/>
        <c:grouping val="clustered"/>
        <c:varyColors val="0"/>
        <c:ser>
          <c:idx val="1"/>
          <c:order val="0"/>
          <c:tx>
            <c:strRef>
              <c:f>Sheet1!$B$10</c:f>
              <c:strCache>
                <c:ptCount val="1"/>
                <c:pt idx="0">
                  <c:v>33,4</c:v>
                </c:pt>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solidFill>
                      <a:schemeClr val="tx1"/>
                    </a:solidFill>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De salud</c:v>
                </c:pt>
                <c:pt idx="1">
                  <c:v>Turística</c:v>
                </c:pt>
                <c:pt idx="2">
                  <c:v>Cultural</c:v>
                </c:pt>
                <c:pt idx="3">
                  <c:v>Promoción empresarial</c:v>
                </c:pt>
                <c:pt idx="4">
                  <c:v>Educativa</c:v>
                </c:pt>
                <c:pt idx="5">
                  <c:v>Deportiva</c:v>
                </c:pt>
                <c:pt idx="6">
                  <c:v>De Igualdad</c:v>
                </c:pt>
                <c:pt idx="7">
                  <c:v>Solidaridad</c:v>
                </c:pt>
                <c:pt idx="8">
                  <c:v>No recuerda/NC</c:v>
                </c:pt>
              </c:strCache>
            </c:strRef>
          </c:cat>
          <c:val>
            <c:numRef>
              <c:f>Sheet1!$B$2:$B$10</c:f>
              <c:numCache>
                <c:formatCode>General</c:formatCode>
                <c:ptCount val="9"/>
                <c:pt idx="0">
                  <c:v>18.600000000000001</c:v>
                </c:pt>
                <c:pt idx="1">
                  <c:v>17.8</c:v>
                </c:pt>
                <c:pt idx="2">
                  <c:v>15.5</c:v>
                </c:pt>
                <c:pt idx="3">
                  <c:v>10.9</c:v>
                </c:pt>
                <c:pt idx="4">
                  <c:v>6.2</c:v>
                </c:pt>
                <c:pt idx="5">
                  <c:v>5.4</c:v>
                </c:pt>
                <c:pt idx="6">
                  <c:v>5.4</c:v>
                </c:pt>
                <c:pt idx="7">
                  <c:v>3.9</c:v>
                </c:pt>
                <c:pt idx="8">
                  <c:v>33.4</c:v>
                </c:pt>
              </c:numCache>
            </c:numRef>
          </c:val>
        </c:ser>
        <c:dLbls>
          <c:showLegendKey val="0"/>
          <c:showVal val="1"/>
          <c:showCatName val="0"/>
          <c:showSerName val="0"/>
          <c:showPercent val="0"/>
          <c:showBubbleSize val="0"/>
        </c:dLbls>
        <c:gapWidth val="100"/>
        <c:axId val="277379072"/>
        <c:axId val="277379464"/>
      </c:barChart>
      <c:catAx>
        <c:axId val="277379072"/>
        <c:scaling>
          <c:orientation val="maxMin"/>
        </c:scaling>
        <c:delete val="0"/>
        <c:axPos val="l"/>
        <c:numFmt formatCode="General" sourceLinked="1"/>
        <c:majorTickMark val="out"/>
        <c:minorTickMark val="none"/>
        <c:tickLblPos val="nextTo"/>
        <c:spPr>
          <a:ln w="3049">
            <a:noFill/>
            <a:prstDash val="solid"/>
          </a:ln>
        </c:spPr>
        <c:txPr>
          <a:bodyPr rot="0" vert="horz"/>
          <a:lstStyle/>
          <a:p>
            <a:pPr>
              <a:defRPr sz="1000" b="1" i="0" u="none" strike="noStrike" baseline="0">
                <a:solidFill>
                  <a:schemeClr val="tx1"/>
                </a:solidFill>
                <a:latin typeface="+mn-lt"/>
                <a:ea typeface="Tahoma"/>
                <a:cs typeface="Tahoma"/>
              </a:defRPr>
            </a:pPr>
            <a:endParaRPr lang="es-ES"/>
          </a:p>
        </c:txPr>
        <c:crossAx val="277379464"/>
        <c:crosses val="autoZero"/>
        <c:auto val="1"/>
        <c:lblAlgn val="ctr"/>
        <c:lblOffset val="100"/>
        <c:tickLblSkip val="1"/>
        <c:tickMarkSkip val="1"/>
        <c:noMultiLvlLbl val="0"/>
      </c:catAx>
      <c:valAx>
        <c:axId val="277379464"/>
        <c:scaling>
          <c:orientation val="minMax"/>
          <c:max val="50"/>
          <c:min val="0"/>
        </c:scaling>
        <c:delete val="1"/>
        <c:axPos val="t"/>
        <c:numFmt formatCode="General" sourceLinked="1"/>
        <c:majorTickMark val="out"/>
        <c:minorTickMark val="none"/>
        <c:tickLblPos val="none"/>
        <c:crossAx val="277379072"/>
        <c:crosses val="autoZero"/>
        <c:crossBetween val="between"/>
        <c:majorUnit val="10"/>
      </c:valAx>
      <c:spPr>
        <a:noFill/>
        <a:ln w="25400">
          <a:noFill/>
        </a:ln>
      </c:spPr>
    </c:plotArea>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158280025998208"/>
          <c:y val="3.7120221076909342E-2"/>
          <c:w val="0.54835013458543591"/>
          <c:h val="0.85468257686802362"/>
        </c:manualLayout>
      </c:layout>
      <c:barChart>
        <c:barDir val="bar"/>
        <c:grouping val="clustered"/>
        <c:varyColors val="0"/>
        <c:ser>
          <c:idx val="1"/>
          <c:order val="0"/>
          <c:tx>
            <c:strRef>
              <c:f>Sheet1!$B$1</c:f>
              <c:strCache>
                <c:ptCount val="1"/>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solidFill>
                      <a:schemeClr val="tx1"/>
                    </a:solidFill>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WhatsApp</c:v>
                </c:pt>
                <c:pt idx="1">
                  <c:v>Facebook</c:v>
                </c:pt>
                <c:pt idx="2">
                  <c:v>Twitter</c:v>
                </c:pt>
                <c:pt idx="3">
                  <c:v>Instagram</c:v>
                </c:pt>
                <c:pt idx="4">
                  <c:v>Snapchat</c:v>
                </c:pt>
                <c:pt idx="5">
                  <c:v>Linkedin</c:v>
                </c:pt>
                <c:pt idx="6">
                  <c:v>Telegram</c:v>
                </c:pt>
                <c:pt idx="7">
                  <c:v>Otra</c:v>
                </c:pt>
              </c:strCache>
            </c:strRef>
          </c:cat>
          <c:val>
            <c:numRef>
              <c:f>Sheet1!$B$2:$B$9</c:f>
              <c:numCache>
                <c:formatCode>General</c:formatCode>
                <c:ptCount val="8"/>
                <c:pt idx="0">
                  <c:v>79.400000000000006</c:v>
                </c:pt>
                <c:pt idx="1">
                  <c:v>61.1</c:v>
                </c:pt>
                <c:pt idx="2">
                  <c:v>25.5</c:v>
                </c:pt>
                <c:pt idx="3">
                  <c:v>20.8</c:v>
                </c:pt>
                <c:pt idx="4">
                  <c:v>5.8</c:v>
                </c:pt>
                <c:pt idx="5">
                  <c:v>10.7</c:v>
                </c:pt>
                <c:pt idx="6">
                  <c:v>7</c:v>
                </c:pt>
                <c:pt idx="7">
                  <c:v>1.5</c:v>
                </c:pt>
              </c:numCache>
            </c:numRef>
          </c:val>
        </c:ser>
        <c:dLbls>
          <c:showLegendKey val="0"/>
          <c:showVal val="1"/>
          <c:showCatName val="0"/>
          <c:showSerName val="0"/>
          <c:showPercent val="0"/>
          <c:showBubbleSize val="0"/>
        </c:dLbls>
        <c:gapWidth val="100"/>
        <c:axId val="278751656"/>
        <c:axId val="278752048"/>
      </c:barChart>
      <c:catAx>
        <c:axId val="278751656"/>
        <c:scaling>
          <c:orientation val="maxMin"/>
        </c:scaling>
        <c:delete val="0"/>
        <c:axPos val="l"/>
        <c:numFmt formatCode="General" sourceLinked="1"/>
        <c:majorTickMark val="out"/>
        <c:minorTickMark val="none"/>
        <c:tickLblPos val="nextTo"/>
        <c:spPr>
          <a:ln w="3049">
            <a:noFill/>
            <a:prstDash val="solid"/>
          </a:ln>
        </c:spPr>
        <c:txPr>
          <a:bodyPr rot="0" vert="horz"/>
          <a:lstStyle/>
          <a:p>
            <a:pPr>
              <a:defRPr sz="1000" b="1" i="0" u="none" strike="noStrike" baseline="0">
                <a:solidFill>
                  <a:schemeClr val="tx1"/>
                </a:solidFill>
                <a:latin typeface="+mn-lt"/>
                <a:ea typeface="Tahoma"/>
                <a:cs typeface="Tahoma"/>
              </a:defRPr>
            </a:pPr>
            <a:endParaRPr lang="es-ES"/>
          </a:p>
        </c:txPr>
        <c:crossAx val="278752048"/>
        <c:crosses val="autoZero"/>
        <c:auto val="1"/>
        <c:lblAlgn val="ctr"/>
        <c:lblOffset val="100"/>
        <c:tickLblSkip val="1"/>
        <c:tickMarkSkip val="1"/>
        <c:noMultiLvlLbl val="0"/>
      </c:catAx>
      <c:valAx>
        <c:axId val="278752048"/>
        <c:scaling>
          <c:orientation val="minMax"/>
          <c:max val="100"/>
          <c:min val="0"/>
        </c:scaling>
        <c:delete val="1"/>
        <c:axPos val="t"/>
        <c:numFmt formatCode="General" sourceLinked="1"/>
        <c:majorTickMark val="out"/>
        <c:minorTickMark val="none"/>
        <c:tickLblPos val="none"/>
        <c:crossAx val="278751656"/>
        <c:crosses val="autoZero"/>
        <c:crossBetween val="between"/>
        <c:majorUnit val="20"/>
      </c:valAx>
      <c:spPr>
        <a:noFill/>
        <a:ln w="25400">
          <a:noFill/>
        </a:ln>
      </c:spPr>
    </c:plotArea>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176368694995658"/>
          <c:y val="3.7120221076909342E-2"/>
          <c:w val="0.79488778427247631"/>
          <c:h val="0.85468257686802362"/>
        </c:manualLayout>
      </c:layout>
      <c:barChart>
        <c:barDir val="bar"/>
        <c:grouping val="stacked"/>
        <c:varyColors val="0"/>
        <c:ser>
          <c:idx val="1"/>
          <c:order val="0"/>
          <c:tx>
            <c:strRef>
              <c:f>Sheet1!$B$1</c:f>
              <c:strCache>
                <c:ptCount val="1"/>
                <c:pt idx="0">
                  <c:v>A menudo</c:v>
                </c:pt>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solidFill>
                      <a:schemeClr val="tx1"/>
                    </a:solidFill>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WhatsApp (n=794)</c:v>
                </c:pt>
                <c:pt idx="1">
                  <c:v>Facebook (n=611)</c:v>
                </c:pt>
                <c:pt idx="2">
                  <c:v>Twitter (n=255)</c:v>
                </c:pt>
                <c:pt idx="3">
                  <c:v>Instagram (n=208)</c:v>
                </c:pt>
                <c:pt idx="4">
                  <c:v>Snapchat (n=58)</c:v>
                </c:pt>
                <c:pt idx="5">
                  <c:v>Linkedin (n=107)</c:v>
                </c:pt>
                <c:pt idx="6">
                  <c:v>Telegram (n=70)</c:v>
                </c:pt>
              </c:strCache>
            </c:strRef>
          </c:cat>
          <c:val>
            <c:numRef>
              <c:f>Sheet1!$B$2:$B$8</c:f>
              <c:numCache>
                <c:formatCode>General</c:formatCode>
                <c:ptCount val="7"/>
                <c:pt idx="0">
                  <c:v>80</c:v>
                </c:pt>
                <c:pt idx="1">
                  <c:v>59.4</c:v>
                </c:pt>
                <c:pt idx="2">
                  <c:v>24.3</c:v>
                </c:pt>
                <c:pt idx="3">
                  <c:v>52.4</c:v>
                </c:pt>
                <c:pt idx="4">
                  <c:v>10.3</c:v>
                </c:pt>
                <c:pt idx="5">
                  <c:v>24.3</c:v>
                </c:pt>
                <c:pt idx="6">
                  <c:v>17.100000000000001</c:v>
                </c:pt>
              </c:numCache>
            </c:numRef>
          </c:val>
        </c:ser>
        <c:ser>
          <c:idx val="0"/>
          <c:order val="1"/>
          <c:tx>
            <c:strRef>
              <c:f>Sheet1!$C$1</c:f>
              <c:strCache>
                <c:ptCount val="1"/>
                <c:pt idx="0">
                  <c:v>Con cierta frecuencia</c:v>
                </c:pt>
              </c:strCache>
            </c:strRef>
          </c:tx>
          <c:spPr>
            <a:solidFill>
              <a:srgbClr val="F79646">
                <a:lumMod val="75000"/>
                <a:alpha val="50000"/>
              </a:srgbClr>
            </a:solidFill>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latin typeface="+mn-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WhatsApp (n=794)</c:v>
                </c:pt>
                <c:pt idx="1">
                  <c:v>Facebook (n=611)</c:v>
                </c:pt>
                <c:pt idx="2">
                  <c:v>Twitter (n=255)</c:v>
                </c:pt>
                <c:pt idx="3">
                  <c:v>Instagram (n=208)</c:v>
                </c:pt>
                <c:pt idx="4">
                  <c:v>Snapchat (n=58)</c:v>
                </c:pt>
                <c:pt idx="5">
                  <c:v>Linkedin (n=107)</c:v>
                </c:pt>
                <c:pt idx="6">
                  <c:v>Telegram (n=70)</c:v>
                </c:pt>
              </c:strCache>
            </c:strRef>
          </c:cat>
          <c:val>
            <c:numRef>
              <c:f>Sheet1!$C$2:$C$8</c:f>
              <c:numCache>
                <c:formatCode>General</c:formatCode>
                <c:ptCount val="7"/>
                <c:pt idx="0">
                  <c:v>14.9</c:v>
                </c:pt>
                <c:pt idx="1">
                  <c:v>23.1</c:v>
                </c:pt>
                <c:pt idx="2">
                  <c:v>28.6</c:v>
                </c:pt>
                <c:pt idx="3">
                  <c:v>23.6</c:v>
                </c:pt>
                <c:pt idx="4">
                  <c:v>24.1</c:v>
                </c:pt>
                <c:pt idx="5">
                  <c:v>29.9</c:v>
                </c:pt>
                <c:pt idx="6">
                  <c:v>24.3</c:v>
                </c:pt>
              </c:numCache>
            </c:numRef>
          </c:val>
        </c:ser>
        <c:ser>
          <c:idx val="2"/>
          <c:order val="2"/>
          <c:tx>
            <c:strRef>
              <c:f>Sheet1!$D$1</c:f>
              <c:strCache>
                <c:ptCount val="1"/>
                <c:pt idx="0">
                  <c:v>Casi nunca</c:v>
                </c:pt>
              </c:strCache>
            </c:strRef>
          </c:tx>
          <c:spPr>
            <a:solidFill>
              <a:schemeClr val="tx2">
                <a:lumMod val="60000"/>
                <a:lumOff val="40000"/>
              </a:schemeClr>
            </a:solidFill>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solidFill>
                      <a:schemeClr val="bg1"/>
                    </a:solidFill>
                    <a:latin typeface="+mn-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WhatsApp (n=794)</c:v>
                </c:pt>
                <c:pt idx="1">
                  <c:v>Facebook (n=611)</c:v>
                </c:pt>
                <c:pt idx="2">
                  <c:v>Twitter (n=255)</c:v>
                </c:pt>
                <c:pt idx="3">
                  <c:v>Instagram (n=208)</c:v>
                </c:pt>
                <c:pt idx="4">
                  <c:v>Snapchat (n=58)</c:v>
                </c:pt>
                <c:pt idx="5">
                  <c:v>Linkedin (n=107)</c:v>
                </c:pt>
                <c:pt idx="6">
                  <c:v>Telegram (n=70)</c:v>
                </c:pt>
              </c:strCache>
            </c:strRef>
          </c:cat>
          <c:val>
            <c:numRef>
              <c:f>Sheet1!$D$2:$D$8</c:f>
              <c:numCache>
                <c:formatCode>General</c:formatCode>
                <c:ptCount val="7"/>
                <c:pt idx="0">
                  <c:v>5</c:v>
                </c:pt>
                <c:pt idx="1">
                  <c:v>17.3</c:v>
                </c:pt>
                <c:pt idx="2">
                  <c:v>47.1</c:v>
                </c:pt>
                <c:pt idx="3">
                  <c:v>24</c:v>
                </c:pt>
                <c:pt idx="4">
                  <c:v>65.5</c:v>
                </c:pt>
                <c:pt idx="5">
                  <c:v>45.8</c:v>
                </c:pt>
                <c:pt idx="6">
                  <c:v>58.6</c:v>
                </c:pt>
              </c:numCache>
            </c:numRef>
          </c:val>
        </c:ser>
        <c:ser>
          <c:idx val="3"/>
          <c:order val="3"/>
          <c:tx>
            <c:strRef>
              <c:f>Sheet1!$E$1</c:f>
              <c:strCache>
                <c:ptCount val="1"/>
                <c:pt idx="0">
                  <c:v>NS/NC</c:v>
                </c:pt>
              </c:strCache>
            </c:strRef>
          </c:tx>
          <c:spPr>
            <a:solidFill>
              <a:schemeClr val="bg1">
                <a:lumMod val="65000"/>
              </a:schemeClr>
            </a:solidFill>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latin typeface="+mn-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WhatsApp (n=794)</c:v>
                </c:pt>
                <c:pt idx="1">
                  <c:v>Facebook (n=611)</c:v>
                </c:pt>
                <c:pt idx="2">
                  <c:v>Twitter (n=255)</c:v>
                </c:pt>
                <c:pt idx="3">
                  <c:v>Instagram (n=208)</c:v>
                </c:pt>
                <c:pt idx="4">
                  <c:v>Snapchat (n=58)</c:v>
                </c:pt>
                <c:pt idx="5">
                  <c:v>Linkedin (n=107)</c:v>
                </c:pt>
                <c:pt idx="6">
                  <c:v>Telegram (n=70)</c:v>
                </c:pt>
              </c:strCache>
            </c:strRef>
          </c:cat>
          <c:val>
            <c:numRef>
              <c:f>Sheet1!$E$2:$E$8</c:f>
              <c:numCache>
                <c:formatCode>General</c:formatCode>
                <c:ptCount val="7"/>
                <c:pt idx="0">
                  <c:v>0.1</c:v>
                </c:pt>
                <c:pt idx="1">
                  <c:v>0.2</c:v>
                </c:pt>
              </c:numCache>
            </c:numRef>
          </c:val>
        </c:ser>
        <c:dLbls>
          <c:showLegendKey val="0"/>
          <c:showVal val="1"/>
          <c:showCatName val="0"/>
          <c:showSerName val="0"/>
          <c:showPercent val="0"/>
          <c:showBubbleSize val="0"/>
        </c:dLbls>
        <c:gapWidth val="100"/>
        <c:overlap val="100"/>
        <c:axId val="278752832"/>
        <c:axId val="278753224"/>
      </c:barChart>
      <c:catAx>
        <c:axId val="278752832"/>
        <c:scaling>
          <c:orientation val="maxMin"/>
        </c:scaling>
        <c:delete val="0"/>
        <c:axPos val="l"/>
        <c:numFmt formatCode="General" sourceLinked="1"/>
        <c:majorTickMark val="out"/>
        <c:minorTickMark val="none"/>
        <c:tickLblPos val="nextTo"/>
        <c:spPr>
          <a:ln w="3049">
            <a:noFill/>
            <a:prstDash val="solid"/>
          </a:ln>
        </c:spPr>
        <c:txPr>
          <a:bodyPr rot="0" vert="horz"/>
          <a:lstStyle/>
          <a:p>
            <a:pPr>
              <a:defRPr sz="1000" b="1" i="0" u="none" strike="noStrike" baseline="0">
                <a:solidFill>
                  <a:schemeClr val="tx1"/>
                </a:solidFill>
                <a:latin typeface="+mn-lt"/>
                <a:ea typeface="Tahoma"/>
                <a:cs typeface="Tahoma"/>
              </a:defRPr>
            </a:pPr>
            <a:endParaRPr lang="es-ES"/>
          </a:p>
        </c:txPr>
        <c:crossAx val="278753224"/>
        <c:crosses val="autoZero"/>
        <c:auto val="1"/>
        <c:lblAlgn val="ctr"/>
        <c:lblOffset val="100"/>
        <c:tickLblSkip val="1"/>
        <c:tickMarkSkip val="1"/>
        <c:noMultiLvlLbl val="0"/>
      </c:catAx>
      <c:valAx>
        <c:axId val="278753224"/>
        <c:scaling>
          <c:orientation val="minMax"/>
          <c:max val="100"/>
          <c:min val="0"/>
        </c:scaling>
        <c:delete val="1"/>
        <c:axPos val="t"/>
        <c:numFmt formatCode="General" sourceLinked="1"/>
        <c:majorTickMark val="out"/>
        <c:minorTickMark val="none"/>
        <c:tickLblPos val="none"/>
        <c:crossAx val="278752832"/>
        <c:crosses val="autoZero"/>
        <c:crossBetween val="between"/>
        <c:majorUnit val="20"/>
      </c:valAx>
      <c:spPr>
        <a:noFill/>
        <a:ln w="25400">
          <a:noFill/>
        </a:ln>
      </c:spPr>
    </c:plotArea>
    <c:legend>
      <c:legendPos val="b"/>
      <c:layout>
        <c:manualLayout>
          <c:xMode val="edge"/>
          <c:yMode val="edge"/>
          <c:x val="0.18156315964892791"/>
          <c:y val="0.9026164338221675"/>
          <c:w val="0.71605989357191702"/>
          <c:h val="7.5337404640225356E-2"/>
        </c:manualLayout>
      </c:layout>
      <c:overlay val="0"/>
      <c:txPr>
        <a:bodyPr/>
        <a:lstStyle/>
        <a:p>
          <a:pPr>
            <a:defRPr sz="1200">
              <a:latin typeface="+mn-lt"/>
            </a:defRPr>
          </a:pPr>
          <a:endParaRPr lang="es-ES"/>
        </a:p>
      </c:txPr>
    </c:legend>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04750238479248"/>
          <c:y val="4.0152978657920113E-2"/>
          <c:w val="0.79667519181585666"/>
          <c:h val="0.76673040152964278"/>
        </c:manualLayout>
      </c:layout>
      <c:barChart>
        <c:barDir val="col"/>
        <c:grouping val="clustered"/>
        <c:varyColors val="0"/>
        <c:ser>
          <c:idx val="1"/>
          <c:order val="0"/>
          <c:tx>
            <c:strRef>
              <c:f>Sheet1!$B$1</c:f>
              <c:strCache>
                <c:ptCount val="1"/>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spPr>
              <a:noFill/>
              <a:ln>
                <a:noFill/>
              </a:ln>
              <a:effectLst/>
            </c:spPr>
            <c:txPr>
              <a:bodyPr/>
              <a:lstStyle/>
              <a:p>
                <a:pPr>
                  <a:defRPr sz="1200">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Mucho mejor</c:v>
                </c:pt>
                <c:pt idx="1">
                  <c:v>Mejor</c:v>
                </c:pt>
                <c:pt idx="2">
                  <c:v>Igual</c:v>
                </c:pt>
                <c:pt idx="3">
                  <c:v>Peor</c:v>
                </c:pt>
                <c:pt idx="4">
                  <c:v>Mucho peor</c:v>
                </c:pt>
                <c:pt idx="5">
                  <c:v>NS/NC</c:v>
                </c:pt>
              </c:strCache>
            </c:strRef>
          </c:cat>
          <c:val>
            <c:numRef>
              <c:f>Sheet1!$B$2:$B$7</c:f>
              <c:numCache>
                <c:formatCode>0</c:formatCode>
                <c:ptCount val="6"/>
                <c:pt idx="0">
                  <c:v>1.4</c:v>
                </c:pt>
                <c:pt idx="1">
                  <c:v>41.6</c:v>
                </c:pt>
                <c:pt idx="2">
                  <c:v>31.7</c:v>
                </c:pt>
                <c:pt idx="3">
                  <c:v>20.7</c:v>
                </c:pt>
                <c:pt idx="4">
                  <c:v>2</c:v>
                </c:pt>
                <c:pt idx="5">
                  <c:v>2</c:v>
                </c:pt>
              </c:numCache>
            </c:numRef>
          </c:val>
        </c:ser>
        <c:dLbls>
          <c:showLegendKey val="0"/>
          <c:showVal val="1"/>
          <c:showCatName val="0"/>
          <c:showSerName val="0"/>
          <c:showPercent val="0"/>
          <c:showBubbleSize val="0"/>
        </c:dLbls>
        <c:gapWidth val="100"/>
        <c:axId val="134519904"/>
        <c:axId val="134520688"/>
      </c:barChart>
      <c:catAx>
        <c:axId val="134519904"/>
        <c:scaling>
          <c:orientation val="minMax"/>
        </c:scaling>
        <c:delete val="0"/>
        <c:axPos val="b"/>
        <c:numFmt formatCode="General" sourceLinked="1"/>
        <c:majorTickMark val="out"/>
        <c:minorTickMark val="none"/>
        <c:tickLblPos val="low"/>
        <c:spPr>
          <a:ln w="3049">
            <a:solidFill>
              <a:schemeClr val="tx1"/>
            </a:solidFill>
            <a:prstDash val="solid"/>
          </a:ln>
        </c:spPr>
        <c:txPr>
          <a:bodyPr rot="0" vert="horz"/>
          <a:lstStyle/>
          <a:p>
            <a:pPr>
              <a:defRPr sz="1100" b="1" i="0" u="none" strike="noStrike" baseline="0">
                <a:solidFill>
                  <a:schemeClr val="tx1"/>
                </a:solidFill>
                <a:latin typeface="+mn-lt"/>
                <a:ea typeface="Tahoma"/>
                <a:cs typeface="Tahoma"/>
              </a:defRPr>
            </a:pPr>
            <a:endParaRPr lang="es-ES"/>
          </a:p>
        </c:txPr>
        <c:crossAx val="134520688"/>
        <c:crosses val="autoZero"/>
        <c:auto val="1"/>
        <c:lblAlgn val="ctr"/>
        <c:lblOffset val="100"/>
        <c:tickLblSkip val="1"/>
        <c:tickMarkSkip val="1"/>
        <c:noMultiLvlLbl val="0"/>
      </c:catAx>
      <c:valAx>
        <c:axId val="134520688"/>
        <c:scaling>
          <c:orientation val="minMax"/>
          <c:max val="50"/>
          <c:min val="0"/>
        </c:scaling>
        <c:delete val="0"/>
        <c:axPos val="l"/>
        <c:numFmt formatCode="0" sourceLinked="1"/>
        <c:majorTickMark val="out"/>
        <c:minorTickMark val="none"/>
        <c:tickLblPos val="nextTo"/>
        <c:spPr>
          <a:ln w="3049">
            <a:solidFill>
              <a:schemeClr val="tx1"/>
            </a:solidFill>
            <a:prstDash val="solid"/>
          </a:ln>
        </c:spPr>
        <c:txPr>
          <a:bodyPr rot="0" vert="horz"/>
          <a:lstStyle/>
          <a:p>
            <a:pPr>
              <a:defRPr sz="1152" b="1" i="0" u="none" strike="noStrike" baseline="0">
                <a:solidFill>
                  <a:schemeClr val="tx1"/>
                </a:solidFill>
                <a:latin typeface="Tahoma"/>
                <a:ea typeface="Tahoma"/>
                <a:cs typeface="Tahoma"/>
              </a:defRPr>
            </a:pPr>
            <a:endParaRPr lang="es-ES"/>
          </a:p>
        </c:txPr>
        <c:crossAx val="134519904"/>
        <c:crosses val="autoZero"/>
        <c:crossBetween val="between"/>
        <c:majorUnit val="10"/>
      </c:valAx>
      <c:spPr>
        <a:noFill/>
        <a:ln w="25400">
          <a:noFill/>
        </a:ln>
      </c:spPr>
    </c:plotArea>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472157275908188"/>
          <c:y val="3.7120221076909342E-2"/>
          <c:w val="0.51598277469794163"/>
          <c:h val="0.85468257686802362"/>
        </c:manualLayout>
      </c:layout>
      <c:barChart>
        <c:barDir val="bar"/>
        <c:grouping val="stacked"/>
        <c:varyColors val="0"/>
        <c:ser>
          <c:idx val="1"/>
          <c:order val="0"/>
          <c:tx>
            <c:strRef>
              <c:f>Sheet1!$B$1</c:f>
              <c:strCache>
                <c:ptCount val="1"/>
                <c:pt idx="0">
                  <c:v>1er lugar</c:v>
                </c:pt>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spPr>
              <a:noFill/>
              <a:ln>
                <a:noFill/>
              </a:ln>
              <a:effectLst/>
            </c:spPr>
            <c:txPr>
              <a:bodyPr/>
              <a:lstStyle/>
              <a:p>
                <a:pPr>
                  <a:defRPr sz="1000">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Desempleo, paro</c:v>
                </c:pt>
                <c:pt idx="1">
                  <c:v>La política: ineficacia y corupción</c:v>
                </c:pt>
                <c:pt idx="2">
                  <c:v>La sanidad</c:v>
                </c:pt>
                <c:pt idx="3">
                  <c:v>Economía: falta de empresas e inversiones</c:v>
                </c:pt>
                <c:pt idx="4">
                  <c:v>La educación</c:v>
                </c:pt>
                <c:pt idx="5">
                  <c:v>Transportes y comunicaciones</c:v>
                </c:pt>
                <c:pt idx="6">
                  <c:v>Envejecimiento y despoblación rural</c:v>
                </c:pt>
                <c:pt idx="7">
                  <c:v>Falta de oportunidades para jóvenes</c:v>
                </c:pt>
                <c:pt idx="8">
                  <c:v>El agua, el trasvase</c:v>
                </c:pt>
                <c:pt idx="9">
                  <c:v>Otras menciones</c:v>
                </c:pt>
              </c:strCache>
            </c:strRef>
          </c:cat>
          <c:val>
            <c:numRef>
              <c:f>Sheet1!$B$2:$B$11</c:f>
              <c:numCache>
                <c:formatCode>General</c:formatCode>
                <c:ptCount val="10"/>
                <c:pt idx="0">
                  <c:v>57</c:v>
                </c:pt>
                <c:pt idx="1">
                  <c:v>14.3</c:v>
                </c:pt>
                <c:pt idx="2">
                  <c:v>8.9</c:v>
                </c:pt>
                <c:pt idx="3">
                  <c:v>4.7</c:v>
                </c:pt>
                <c:pt idx="4">
                  <c:v>2.2000000000000002</c:v>
                </c:pt>
                <c:pt idx="5">
                  <c:v>1.3</c:v>
                </c:pt>
                <c:pt idx="6">
                  <c:v>1.7</c:v>
                </c:pt>
                <c:pt idx="7">
                  <c:v>1.3</c:v>
                </c:pt>
                <c:pt idx="8">
                  <c:v>1.1000000000000001</c:v>
                </c:pt>
                <c:pt idx="9">
                  <c:v>5.4</c:v>
                </c:pt>
              </c:numCache>
            </c:numRef>
          </c:val>
        </c:ser>
        <c:ser>
          <c:idx val="0"/>
          <c:order val="1"/>
          <c:tx>
            <c:strRef>
              <c:f>Sheet1!$C$1</c:f>
              <c:strCache>
                <c:ptCount val="1"/>
                <c:pt idx="0">
                  <c:v>2º lugar</c:v>
                </c:pt>
              </c:strCache>
            </c:strRef>
          </c:tx>
          <c:spPr>
            <a:solidFill>
              <a:srgbClr val="F79646">
                <a:lumMod val="75000"/>
                <a:alpha val="50000"/>
              </a:srgbClr>
            </a:solidFill>
            <a:scene3d>
              <a:camera prst="orthographicFront"/>
              <a:lightRig rig="threePt" dir="t"/>
            </a:scene3d>
            <a:sp3d prstMaterial="softEdge">
              <a:bevelT/>
              <a:bevelB w="0" h="0"/>
            </a:sp3d>
          </c:spPr>
          <c:invertIfNegative val="0"/>
          <c:dLbls>
            <c:spPr>
              <a:noFill/>
              <a:ln>
                <a:noFill/>
              </a:ln>
              <a:effectLst/>
            </c:spPr>
            <c:txPr>
              <a:bodyPr/>
              <a:lstStyle/>
              <a:p>
                <a:pPr>
                  <a:defRPr sz="1000">
                    <a:latin typeface="+mn-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Desempleo, paro</c:v>
                </c:pt>
                <c:pt idx="1">
                  <c:v>La política: ineficacia y corupción</c:v>
                </c:pt>
                <c:pt idx="2">
                  <c:v>La sanidad</c:v>
                </c:pt>
                <c:pt idx="3">
                  <c:v>Economía: falta de empresas e inversiones</c:v>
                </c:pt>
                <c:pt idx="4">
                  <c:v>La educación</c:v>
                </c:pt>
                <c:pt idx="5">
                  <c:v>Transportes y comunicaciones</c:v>
                </c:pt>
                <c:pt idx="6">
                  <c:v>Envejecimiento y despoblación rural</c:v>
                </c:pt>
                <c:pt idx="7">
                  <c:v>Falta de oportunidades para jóvenes</c:v>
                </c:pt>
                <c:pt idx="8">
                  <c:v>El agua, el trasvase</c:v>
                </c:pt>
                <c:pt idx="9">
                  <c:v>Otras menciones</c:v>
                </c:pt>
              </c:strCache>
            </c:strRef>
          </c:cat>
          <c:val>
            <c:numRef>
              <c:f>Sheet1!$C$2:$C$11</c:f>
              <c:numCache>
                <c:formatCode>General</c:formatCode>
                <c:ptCount val="10"/>
                <c:pt idx="0">
                  <c:v>13.6</c:v>
                </c:pt>
                <c:pt idx="1">
                  <c:v>11.1</c:v>
                </c:pt>
                <c:pt idx="2">
                  <c:v>16</c:v>
                </c:pt>
                <c:pt idx="3">
                  <c:v>5.8</c:v>
                </c:pt>
                <c:pt idx="4">
                  <c:v>8</c:v>
                </c:pt>
                <c:pt idx="5">
                  <c:v>2.4</c:v>
                </c:pt>
                <c:pt idx="6">
                  <c:v>2</c:v>
                </c:pt>
                <c:pt idx="7">
                  <c:v>2.4</c:v>
                </c:pt>
                <c:pt idx="8">
                  <c:v>2.1</c:v>
                </c:pt>
                <c:pt idx="9">
                  <c:v>12.7</c:v>
                </c:pt>
              </c:numCache>
            </c:numRef>
          </c:val>
        </c:ser>
        <c:ser>
          <c:idx val="2"/>
          <c:order val="2"/>
          <c:tx>
            <c:strRef>
              <c:f>Sheet1!$D$1</c:f>
              <c:strCache>
                <c:ptCount val="1"/>
                <c:pt idx="0">
                  <c:v>Total menciones</c:v>
                </c:pt>
              </c:strCache>
            </c:strRef>
          </c:tx>
          <c:spPr>
            <a:noFill/>
          </c:spPr>
          <c:invertIfNegative val="0"/>
          <c:dLbls>
            <c:numFmt formatCode="0.0\%" sourceLinked="0"/>
            <c:spPr>
              <a:noFill/>
              <a:ln>
                <a:noFill/>
              </a:ln>
              <a:effectLst/>
            </c:spPr>
            <c:txPr>
              <a:bodyPr/>
              <a:lstStyle/>
              <a:p>
                <a:pPr>
                  <a:defRPr sz="1200">
                    <a:latin typeface="+mn-lt"/>
                  </a:defRPr>
                </a:pPr>
                <a:endParaRPr lang="es-E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Desempleo, paro</c:v>
                </c:pt>
                <c:pt idx="1">
                  <c:v>La política: ineficacia y corupción</c:v>
                </c:pt>
                <c:pt idx="2">
                  <c:v>La sanidad</c:v>
                </c:pt>
                <c:pt idx="3">
                  <c:v>Economía: falta de empresas e inversiones</c:v>
                </c:pt>
                <c:pt idx="4">
                  <c:v>La educación</c:v>
                </c:pt>
                <c:pt idx="5">
                  <c:v>Transportes y comunicaciones</c:v>
                </c:pt>
                <c:pt idx="6">
                  <c:v>Envejecimiento y despoblación rural</c:v>
                </c:pt>
                <c:pt idx="7">
                  <c:v>Falta de oportunidades para jóvenes</c:v>
                </c:pt>
                <c:pt idx="8">
                  <c:v>El agua, el trasvase</c:v>
                </c:pt>
                <c:pt idx="9">
                  <c:v>Otras menciones</c:v>
                </c:pt>
              </c:strCache>
            </c:strRef>
          </c:cat>
          <c:val>
            <c:numRef>
              <c:f>Sheet1!$D$2:$D$11</c:f>
              <c:numCache>
                <c:formatCode>General</c:formatCode>
                <c:ptCount val="10"/>
                <c:pt idx="0">
                  <c:v>70.599999999999994</c:v>
                </c:pt>
                <c:pt idx="1">
                  <c:v>25.4</c:v>
                </c:pt>
                <c:pt idx="2">
                  <c:v>24.9</c:v>
                </c:pt>
                <c:pt idx="3">
                  <c:v>10.5</c:v>
                </c:pt>
                <c:pt idx="4">
                  <c:v>10.200000000000001</c:v>
                </c:pt>
                <c:pt idx="5">
                  <c:v>3.7</c:v>
                </c:pt>
                <c:pt idx="6">
                  <c:v>3.7</c:v>
                </c:pt>
                <c:pt idx="7">
                  <c:v>3.7</c:v>
                </c:pt>
                <c:pt idx="8">
                  <c:v>3.2</c:v>
                </c:pt>
                <c:pt idx="9">
                  <c:v>18.100000000000001</c:v>
                </c:pt>
              </c:numCache>
            </c:numRef>
          </c:val>
        </c:ser>
        <c:dLbls>
          <c:showLegendKey val="0"/>
          <c:showVal val="1"/>
          <c:showCatName val="0"/>
          <c:showSerName val="0"/>
          <c:showPercent val="0"/>
          <c:showBubbleSize val="0"/>
        </c:dLbls>
        <c:gapWidth val="100"/>
        <c:overlap val="100"/>
        <c:axId val="134521864"/>
        <c:axId val="134522256"/>
      </c:barChart>
      <c:catAx>
        <c:axId val="134521864"/>
        <c:scaling>
          <c:orientation val="maxMin"/>
        </c:scaling>
        <c:delete val="0"/>
        <c:axPos val="l"/>
        <c:numFmt formatCode="General" sourceLinked="1"/>
        <c:majorTickMark val="out"/>
        <c:minorTickMark val="none"/>
        <c:tickLblPos val="nextTo"/>
        <c:spPr>
          <a:ln w="3049">
            <a:noFill/>
            <a:prstDash val="solid"/>
          </a:ln>
        </c:spPr>
        <c:txPr>
          <a:bodyPr rot="0" vert="horz"/>
          <a:lstStyle/>
          <a:p>
            <a:pPr>
              <a:defRPr sz="900" b="1" i="0" u="none" strike="noStrike" baseline="0">
                <a:solidFill>
                  <a:schemeClr val="tx1"/>
                </a:solidFill>
                <a:latin typeface="+mn-lt"/>
                <a:ea typeface="Tahoma"/>
                <a:cs typeface="Tahoma"/>
              </a:defRPr>
            </a:pPr>
            <a:endParaRPr lang="es-ES"/>
          </a:p>
        </c:txPr>
        <c:crossAx val="134522256"/>
        <c:crosses val="autoZero"/>
        <c:auto val="1"/>
        <c:lblAlgn val="ctr"/>
        <c:lblOffset val="100"/>
        <c:tickLblSkip val="1"/>
        <c:tickMarkSkip val="1"/>
        <c:noMultiLvlLbl val="0"/>
      </c:catAx>
      <c:valAx>
        <c:axId val="134522256"/>
        <c:scaling>
          <c:orientation val="minMax"/>
          <c:max val="100"/>
          <c:min val="0"/>
        </c:scaling>
        <c:delete val="1"/>
        <c:axPos val="t"/>
        <c:numFmt formatCode="General" sourceLinked="1"/>
        <c:majorTickMark val="out"/>
        <c:minorTickMark val="none"/>
        <c:tickLblPos val="none"/>
        <c:crossAx val="134521864"/>
        <c:crosses val="autoZero"/>
        <c:crossBetween val="between"/>
        <c:majorUnit val="10"/>
      </c:valAx>
      <c:spPr>
        <a:noFill/>
        <a:ln w="25400">
          <a:noFill/>
        </a:ln>
      </c:spPr>
    </c:plotArea>
    <c:legend>
      <c:legendPos val="r"/>
      <c:overlay val="0"/>
      <c:txPr>
        <a:bodyPr/>
        <a:lstStyle/>
        <a:p>
          <a:pPr>
            <a:defRPr sz="1400">
              <a:latin typeface="+mn-lt"/>
            </a:defRPr>
          </a:pPr>
          <a:endParaRPr lang="es-ES"/>
        </a:p>
      </c:txPr>
    </c:legend>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hPercent val="140"/>
      <c:rotY val="10"/>
      <c:depthPercent val="100"/>
      <c:rAngAx val="1"/>
    </c:view3D>
    <c:floor>
      <c:thickness val="0"/>
      <c:spPr>
        <a:solidFill>
          <a:srgbClr val="C0C0C0"/>
        </a:solidFill>
        <a:ln w="3175">
          <a:solidFill>
            <a:srgbClr val="000000"/>
          </a:solidFill>
          <a:prstDash val="solid"/>
        </a:ln>
      </c:spPr>
    </c:floor>
    <c:sideWall>
      <c:thickness val="0"/>
      <c:spPr>
        <a:gradFill rotWithShape="0">
          <a:gsLst>
            <a:gs pos="0">
              <a:srgbClr val="FFFFCC"/>
            </a:gs>
            <a:gs pos="50000">
              <a:srgbClr val="FFFFFF"/>
            </a:gs>
            <a:gs pos="100000">
              <a:srgbClr val="FFFFCC"/>
            </a:gs>
          </a:gsLst>
          <a:lin ang="5400000" scaled="1"/>
        </a:gradFill>
        <a:ln w="12700">
          <a:solidFill>
            <a:srgbClr val="808080"/>
          </a:solidFill>
          <a:prstDash val="solid"/>
        </a:ln>
      </c:spPr>
    </c:sideWall>
    <c:backWall>
      <c:thickness val="0"/>
      <c:spPr>
        <a:gradFill rotWithShape="0">
          <a:gsLst>
            <a:gs pos="0">
              <a:srgbClr val="FFFFCC"/>
            </a:gs>
            <a:gs pos="50000">
              <a:srgbClr val="FFFFFF"/>
            </a:gs>
            <a:gs pos="100000">
              <a:srgbClr val="FFFFCC"/>
            </a:gs>
          </a:gsLst>
          <a:lin ang="5400000" scaled="1"/>
        </a:gradFill>
        <a:ln w="12700">
          <a:solidFill>
            <a:srgbClr val="808080"/>
          </a:solidFill>
          <a:prstDash val="solid"/>
        </a:ln>
      </c:spPr>
    </c:backWall>
    <c:plotArea>
      <c:layout>
        <c:manualLayout>
          <c:layoutTarget val="inner"/>
          <c:xMode val="edge"/>
          <c:yMode val="edge"/>
          <c:x val="0.23568532938907497"/>
          <c:y val="0.14912875190212121"/>
          <c:w val="0.64949608062709963"/>
          <c:h val="0.68968412022427161"/>
        </c:manualLayout>
      </c:layout>
      <c:bar3DChart>
        <c:barDir val="bar"/>
        <c:grouping val="percentStacked"/>
        <c:varyColors val="0"/>
        <c:ser>
          <c:idx val="0"/>
          <c:order val="0"/>
          <c:tx>
            <c:strRef>
              <c:f>Sheet1!$B$1:$B$2</c:f>
              <c:strCache>
                <c:ptCount val="1"/>
                <c:pt idx="0">
                  <c:v>Mejor</c:v>
                </c:pt>
              </c:strCache>
            </c:strRef>
          </c:tx>
          <c:spPr>
            <a:solidFill>
              <a:schemeClr val="accent1">
                <a:lumMod val="75000"/>
              </a:schemeClr>
            </a:solidFill>
            <a:ln w="25351">
              <a:noFill/>
            </a:ln>
            <a:scene3d>
              <a:camera prst="orthographicFront"/>
              <a:lightRig rig="threePt" dir="t"/>
            </a:scene3d>
            <a:sp3d prstMaterial="softEdge">
              <a:bevelT/>
            </a:sp3d>
          </c:spPr>
          <c:invertIfNegative val="0"/>
          <c:dLbls>
            <c:numFmt formatCode="0\%" sourceLinked="0"/>
            <c:spPr>
              <a:noFill/>
              <a:ln w="25351">
                <a:noFill/>
              </a:ln>
            </c:spPr>
            <c:txPr>
              <a:bodyPr/>
              <a:lstStyle/>
              <a:p>
                <a:pPr>
                  <a:defRPr sz="1000" b="1" i="0" u="none" strike="noStrike" baseline="0">
                    <a:solidFill>
                      <a:schemeClr val="bg1"/>
                    </a:solidFill>
                    <a:latin typeface="+mn-lt"/>
                    <a:ea typeface="Arial"/>
                    <a:cs typeface="Aria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Sheet1!$A$3:$A$10</c:f>
              <c:strCache>
                <c:ptCount val="6"/>
                <c:pt idx="0">
                  <c:v>Su situación económica</c:v>
                </c:pt>
                <c:pt idx="1">
                  <c:v>El trabajo</c:v>
                </c:pt>
                <c:pt idx="2">
                  <c:v>El tiempo libre</c:v>
                </c:pt>
                <c:pt idx="3">
                  <c:v>Su vivienda</c:v>
                </c:pt>
                <c:pt idx="4">
                  <c:v>Su salud</c:v>
                </c:pt>
                <c:pt idx="5">
                  <c:v>Su familia</c:v>
                </c:pt>
              </c:strCache>
            </c:strRef>
          </c:cat>
          <c:val>
            <c:numRef>
              <c:f>Sheet1!$B$3:$B$10</c:f>
              <c:numCache>
                <c:formatCode>General</c:formatCode>
                <c:ptCount val="6"/>
                <c:pt idx="0">
                  <c:v>23.1</c:v>
                </c:pt>
                <c:pt idx="1">
                  <c:v>30.2</c:v>
                </c:pt>
                <c:pt idx="2">
                  <c:v>24.9</c:v>
                </c:pt>
                <c:pt idx="3">
                  <c:v>12.6</c:v>
                </c:pt>
                <c:pt idx="4">
                  <c:v>31.4</c:v>
                </c:pt>
                <c:pt idx="5">
                  <c:v>35.4</c:v>
                </c:pt>
              </c:numCache>
            </c:numRef>
          </c:val>
        </c:ser>
        <c:ser>
          <c:idx val="1"/>
          <c:order val="1"/>
          <c:tx>
            <c:strRef>
              <c:f>Sheet1!$C$1:$C$2</c:f>
              <c:strCache>
                <c:ptCount val="1"/>
                <c:pt idx="0">
                  <c:v>Igual</c:v>
                </c:pt>
              </c:strCache>
            </c:strRef>
          </c:tx>
          <c:spPr>
            <a:solidFill>
              <a:schemeClr val="accent6">
                <a:lumMod val="60000"/>
                <a:lumOff val="40000"/>
              </a:schemeClr>
            </a:solidFill>
            <a:ln w="25351">
              <a:noFill/>
            </a:ln>
            <a:scene3d>
              <a:camera prst="orthographicFront"/>
              <a:lightRig rig="threePt" dir="t"/>
            </a:scene3d>
            <a:sp3d prstMaterial="softEdge">
              <a:bevelT/>
            </a:sp3d>
          </c:spPr>
          <c:invertIfNegative val="0"/>
          <c:dLbls>
            <c:numFmt formatCode="0\%" sourceLinked="0"/>
            <c:spPr>
              <a:noFill/>
              <a:ln w="25351">
                <a:noFill/>
              </a:ln>
            </c:spPr>
            <c:txPr>
              <a:bodyPr/>
              <a:lstStyle/>
              <a:p>
                <a:pPr>
                  <a:defRPr sz="1000" b="1" i="0" u="none" strike="noStrike" baseline="0">
                    <a:solidFill>
                      <a:srgbClr val="000000"/>
                    </a:solidFill>
                    <a:latin typeface="+mn-lt"/>
                    <a:ea typeface="Arial"/>
                    <a:cs typeface="Aria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Sheet1!$A$3:$A$10</c:f>
              <c:strCache>
                <c:ptCount val="6"/>
                <c:pt idx="0">
                  <c:v>Su situación económica</c:v>
                </c:pt>
                <c:pt idx="1">
                  <c:v>El trabajo</c:v>
                </c:pt>
                <c:pt idx="2">
                  <c:v>El tiempo libre</c:v>
                </c:pt>
                <c:pt idx="3">
                  <c:v>Su vivienda</c:v>
                </c:pt>
                <c:pt idx="4">
                  <c:v>Su salud</c:v>
                </c:pt>
                <c:pt idx="5">
                  <c:v>Su familia</c:v>
                </c:pt>
              </c:strCache>
            </c:strRef>
          </c:cat>
          <c:val>
            <c:numRef>
              <c:f>Sheet1!$C$3:$C$10</c:f>
              <c:numCache>
                <c:formatCode>General</c:formatCode>
                <c:ptCount val="6"/>
                <c:pt idx="0">
                  <c:v>60.5</c:v>
                </c:pt>
                <c:pt idx="1">
                  <c:v>57.2</c:v>
                </c:pt>
                <c:pt idx="2">
                  <c:v>60.5</c:v>
                </c:pt>
                <c:pt idx="3">
                  <c:v>82.5</c:v>
                </c:pt>
                <c:pt idx="4">
                  <c:v>49.9</c:v>
                </c:pt>
                <c:pt idx="5">
                  <c:v>56.3</c:v>
                </c:pt>
              </c:numCache>
            </c:numRef>
          </c:val>
        </c:ser>
        <c:ser>
          <c:idx val="2"/>
          <c:order val="2"/>
          <c:tx>
            <c:strRef>
              <c:f>Sheet1!$D$1:$D$2</c:f>
              <c:strCache>
                <c:ptCount val="1"/>
                <c:pt idx="0">
                  <c:v>Peor</c:v>
                </c:pt>
              </c:strCache>
            </c:strRef>
          </c:tx>
          <c:spPr>
            <a:solidFill>
              <a:srgbClr val="C00000"/>
            </a:solidFill>
            <a:ln w="25351">
              <a:noFill/>
            </a:ln>
            <a:scene3d>
              <a:camera prst="orthographicFront"/>
              <a:lightRig rig="threePt" dir="t"/>
            </a:scene3d>
            <a:sp3d prstMaterial="softEdge">
              <a:bevelT/>
            </a:sp3d>
          </c:spPr>
          <c:invertIfNegative val="0"/>
          <c:dLbls>
            <c:dLbl>
              <c:idx val="7"/>
              <c:layout>
                <c:manualLayout>
                  <c:x val="-2.9465930018415278E-3"/>
                  <c:y val="0"/>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w="25351">
                <a:noFill/>
              </a:ln>
            </c:spPr>
            <c:txPr>
              <a:bodyPr/>
              <a:lstStyle/>
              <a:p>
                <a:pPr>
                  <a:defRPr sz="1000" b="1" i="0" u="none" strike="noStrike" baseline="0">
                    <a:solidFill>
                      <a:schemeClr val="bg1"/>
                    </a:solidFill>
                    <a:latin typeface="+mn-lt"/>
                    <a:ea typeface="Arial"/>
                    <a:cs typeface="Aria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Sheet1!$A$3:$A$10</c:f>
              <c:strCache>
                <c:ptCount val="6"/>
                <c:pt idx="0">
                  <c:v>Su situación económica</c:v>
                </c:pt>
                <c:pt idx="1">
                  <c:v>El trabajo</c:v>
                </c:pt>
                <c:pt idx="2">
                  <c:v>El tiempo libre</c:v>
                </c:pt>
                <c:pt idx="3">
                  <c:v>Su vivienda</c:v>
                </c:pt>
                <c:pt idx="4">
                  <c:v>Su salud</c:v>
                </c:pt>
                <c:pt idx="5">
                  <c:v>Su familia</c:v>
                </c:pt>
              </c:strCache>
            </c:strRef>
          </c:cat>
          <c:val>
            <c:numRef>
              <c:f>Sheet1!$D$3:$D$10</c:f>
              <c:numCache>
                <c:formatCode>General</c:formatCode>
                <c:ptCount val="6"/>
                <c:pt idx="0">
                  <c:v>16.2</c:v>
                </c:pt>
                <c:pt idx="1">
                  <c:v>10.8</c:v>
                </c:pt>
                <c:pt idx="2">
                  <c:v>14.4</c:v>
                </c:pt>
                <c:pt idx="3">
                  <c:v>4.4000000000000004</c:v>
                </c:pt>
                <c:pt idx="4">
                  <c:v>17.5</c:v>
                </c:pt>
                <c:pt idx="5">
                  <c:v>8.1</c:v>
                </c:pt>
              </c:numCache>
            </c:numRef>
          </c:val>
        </c:ser>
        <c:ser>
          <c:idx val="3"/>
          <c:order val="3"/>
          <c:tx>
            <c:strRef>
              <c:f>Sheet1!$E$1:$E$2</c:f>
              <c:strCache>
                <c:ptCount val="1"/>
                <c:pt idx="0">
                  <c:v>No procede /NS/NC</c:v>
                </c:pt>
              </c:strCache>
            </c:strRef>
          </c:tx>
          <c:spPr>
            <a:solidFill>
              <a:schemeClr val="bg1">
                <a:lumMod val="50000"/>
              </a:schemeClr>
            </a:solidFill>
            <a:ln w="25351">
              <a:noFill/>
            </a:ln>
            <a:scene3d>
              <a:camera prst="orthographicFront"/>
              <a:lightRig rig="threePt" dir="t"/>
            </a:scene3d>
            <a:sp3d prstMaterial="softEdge">
              <a:bevelT w="0"/>
            </a:sp3d>
          </c:spPr>
          <c:invertIfNegative val="0"/>
          <c:dLbls>
            <c:numFmt formatCode="0\%" sourceLinked="0"/>
            <c:spPr>
              <a:noFill/>
              <a:ln w="25351">
                <a:noFill/>
              </a:ln>
            </c:spPr>
            <c:txPr>
              <a:bodyPr/>
              <a:lstStyle/>
              <a:p>
                <a:pPr>
                  <a:defRPr sz="1000" b="1" i="0" u="none" strike="noStrike" baseline="0">
                    <a:solidFill>
                      <a:schemeClr val="bg1"/>
                    </a:solidFill>
                    <a:latin typeface="+mn-lt"/>
                    <a:ea typeface="Arial"/>
                    <a:cs typeface="Aria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Sheet1!$A$3:$A$10</c:f>
              <c:strCache>
                <c:ptCount val="6"/>
                <c:pt idx="0">
                  <c:v>Su situación económica</c:v>
                </c:pt>
                <c:pt idx="1">
                  <c:v>El trabajo</c:v>
                </c:pt>
                <c:pt idx="2">
                  <c:v>El tiempo libre</c:v>
                </c:pt>
                <c:pt idx="3">
                  <c:v>Su vivienda</c:v>
                </c:pt>
                <c:pt idx="4">
                  <c:v>Su salud</c:v>
                </c:pt>
                <c:pt idx="5">
                  <c:v>Su familia</c:v>
                </c:pt>
              </c:strCache>
            </c:strRef>
          </c:cat>
          <c:val>
            <c:numRef>
              <c:f>Sheet1!$E$3:$E$10</c:f>
              <c:numCache>
                <c:formatCode>General</c:formatCode>
                <c:ptCount val="6"/>
                <c:pt idx="0">
                  <c:v>0.2</c:v>
                </c:pt>
                <c:pt idx="1">
                  <c:v>1.8</c:v>
                </c:pt>
                <c:pt idx="2">
                  <c:v>0.2</c:v>
                </c:pt>
                <c:pt idx="3">
                  <c:v>0.5</c:v>
                </c:pt>
                <c:pt idx="4">
                  <c:v>1.2</c:v>
                </c:pt>
                <c:pt idx="5">
                  <c:v>0.2</c:v>
                </c:pt>
              </c:numCache>
            </c:numRef>
          </c:val>
        </c:ser>
        <c:dLbls>
          <c:showLegendKey val="0"/>
          <c:showVal val="0"/>
          <c:showCatName val="0"/>
          <c:showSerName val="0"/>
          <c:showPercent val="0"/>
          <c:showBubbleSize val="0"/>
        </c:dLbls>
        <c:gapWidth val="100"/>
        <c:gapDepth val="0"/>
        <c:shape val="box"/>
        <c:axId val="134520296"/>
        <c:axId val="134522648"/>
        <c:axId val="0"/>
      </c:bar3DChart>
      <c:catAx>
        <c:axId val="134520296"/>
        <c:scaling>
          <c:orientation val="minMax"/>
        </c:scaling>
        <c:delete val="0"/>
        <c:axPos val="l"/>
        <c:numFmt formatCode="General" sourceLinked="1"/>
        <c:majorTickMark val="out"/>
        <c:minorTickMark val="none"/>
        <c:tickLblPos val="low"/>
        <c:spPr>
          <a:ln w="3169">
            <a:solidFill>
              <a:srgbClr val="000000"/>
            </a:solidFill>
            <a:prstDash val="solid"/>
          </a:ln>
        </c:spPr>
        <c:txPr>
          <a:bodyPr rot="0" vert="horz"/>
          <a:lstStyle/>
          <a:p>
            <a:pPr>
              <a:defRPr sz="1200" b="1" i="0" u="none" strike="noStrike" baseline="0">
                <a:solidFill>
                  <a:srgbClr val="000000"/>
                </a:solidFill>
                <a:latin typeface="+mn-lt"/>
                <a:ea typeface="Arial"/>
                <a:cs typeface="Arial"/>
              </a:defRPr>
            </a:pPr>
            <a:endParaRPr lang="es-ES"/>
          </a:p>
        </c:txPr>
        <c:crossAx val="134522648"/>
        <c:crosses val="autoZero"/>
        <c:auto val="1"/>
        <c:lblAlgn val="ctr"/>
        <c:lblOffset val="100"/>
        <c:tickLblSkip val="1"/>
        <c:tickMarkSkip val="1"/>
        <c:noMultiLvlLbl val="0"/>
      </c:catAx>
      <c:valAx>
        <c:axId val="134522648"/>
        <c:scaling>
          <c:orientation val="minMax"/>
        </c:scaling>
        <c:delete val="0"/>
        <c:axPos val="b"/>
        <c:numFmt formatCode="0%" sourceLinked="1"/>
        <c:majorTickMark val="out"/>
        <c:minorTickMark val="none"/>
        <c:tickLblPos val="nextTo"/>
        <c:spPr>
          <a:ln w="3169">
            <a:solidFill>
              <a:srgbClr val="000000"/>
            </a:solidFill>
            <a:prstDash val="solid"/>
          </a:ln>
        </c:spPr>
        <c:txPr>
          <a:bodyPr rot="0" vert="horz"/>
          <a:lstStyle/>
          <a:p>
            <a:pPr>
              <a:defRPr sz="1073" b="1" i="0" u="none" strike="noStrike" baseline="0">
                <a:solidFill>
                  <a:srgbClr val="000000"/>
                </a:solidFill>
                <a:latin typeface="Arial"/>
                <a:ea typeface="Arial"/>
                <a:cs typeface="Arial"/>
              </a:defRPr>
            </a:pPr>
            <a:endParaRPr lang="es-ES"/>
          </a:p>
        </c:txPr>
        <c:crossAx val="134520296"/>
        <c:crosses val="autoZero"/>
        <c:crossBetween val="between"/>
      </c:valAx>
      <c:spPr>
        <a:noFill/>
        <a:ln w="25351">
          <a:noFill/>
        </a:ln>
      </c:spPr>
    </c:plotArea>
    <c:legend>
      <c:legendPos val="b"/>
      <c:layout>
        <c:manualLayout>
          <c:xMode val="edge"/>
          <c:yMode val="edge"/>
          <c:x val="0.3014905236292984"/>
          <c:y val="0.93730996660436905"/>
          <c:w val="0.50014970780586132"/>
          <c:h val="4.7125831061000663E-2"/>
        </c:manualLayout>
      </c:layout>
      <c:overlay val="0"/>
      <c:spPr>
        <a:noFill/>
        <a:ln w="25351">
          <a:noFill/>
        </a:ln>
      </c:spPr>
      <c:txPr>
        <a:bodyPr/>
        <a:lstStyle/>
        <a:p>
          <a:pPr>
            <a:defRPr sz="1100" b="1" i="0" u="none" strike="noStrike" baseline="0">
              <a:solidFill>
                <a:srgbClr val="000000"/>
              </a:solidFill>
              <a:latin typeface="Arial"/>
              <a:ea typeface="Arial"/>
              <a:cs typeface="Arial"/>
            </a:defRPr>
          </a:pPr>
          <a:endParaRPr lang="es-ES"/>
        </a:p>
      </c:txPr>
    </c:legend>
    <c:plotVisOnly val="1"/>
    <c:dispBlanksAs val="gap"/>
    <c:showDLblsOverMax val="0"/>
  </c:chart>
  <c:spPr>
    <a:noFill/>
    <a:ln w="3169">
      <a:noFill/>
      <a:prstDash val="solid"/>
    </a:ln>
  </c:spPr>
  <c:txPr>
    <a:bodyPr/>
    <a:lstStyle/>
    <a:p>
      <a:pPr>
        <a:defRPr sz="2221" b="1" i="0" u="none" strike="noStrike" baseline="0">
          <a:solidFill>
            <a:srgbClr val="000000"/>
          </a:solidFill>
          <a:latin typeface="Arial"/>
          <a:ea typeface="Arial"/>
          <a:cs typeface="Arial"/>
        </a:defRPr>
      </a:pPr>
      <a:endParaRPr lang="es-E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83497375328252"/>
          <c:y val="0.18461426258510313"/>
          <c:w val="0.84491502624672365"/>
          <c:h val="0.54206486114316055"/>
        </c:manualLayout>
      </c:layout>
      <c:barChart>
        <c:barDir val="col"/>
        <c:grouping val="clustered"/>
        <c:varyColors val="0"/>
        <c:ser>
          <c:idx val="0"/>
          <c:order val="0"/>
          <c:tx>
            <c:strRef>
              <c:f>Hoja1!$B$1</c:f>
              <c:strCache>
                <c:ptCount val="1"/>
                <c:pt idx="0">
                  <c:v>PP</c:v>
                </c:pt>
              </c:strCache>
            </c:strRef>
          </c:tx>
          <c:spPr>
            <a:solidFill>
              <a:schemeClr val="accent6">
                <a:lumMod val="75000"/>
              </a:schemeClr>
            </a:solidFill>
            <a:scene3d>
              <a:camera prst="orthographicFront"/>
              <a:lightRig rig="threePt" dir="t"/>
            </a:scene3d>
            <a:sp3d prstMaterial="softEdge">
              <a:bevelT/>
            </a:sp3d>
          </c:spPr>
          <c:invertIfNegative val="0"/>
          <c:dLbls>
            <c:spPr>
              <a:noFill/>
              <a:ln>
                <a:noFill/>
              </a:ln>
              <a:effectLst/>
            </c:spPr>
            <c:txPr>
              <a:bodyPr/>
              <a:lstStyle/>
              <a:p>
                <a:pPr>
                  <a:defRPr sz="1200" b="1">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Hoja1!$A$2:$A$13</c:f>
              <c:strCache>
                <c:ptCount val="12"/>
                <c:pt idx="0">
                  <c:v>Completamente infeliz (0)</c:v>
                </c:pt>
                <c:pt idx="1">
                  <c:v>1</c:v>
                </c:pt>
                <c:pt idx="2">
                  <c:v>2</c:v>
                </c:pt>
                <c:pt idx="3">
                  <c:v>3</c:v>
                </c:pt>
                <c:pt idx="4">
                  <c:v>4</c:v>
                </c:pt>
                <c:pt idx="5">
                  <c:v>5</c:v>
                </c:pt>
                <c:pt idx="6">
                  <c:v>6</c:v>
                </c:pt>
                <c:pt idx="7">
                  <c:v>7</c:v>
                </c:pt>
                <c:pt idx="8">
                  <c:v>8</c:v>
                </c:pt>
                <c:pt idx="9">
                  <c:v>9</c:v>
                </c:pt>
                <c:pt idx="10">
                  <c:v>Completamente feliz (10)</c:v>
                </c:pt>
                <c:pt idx="11">
                  <c:v>NS/NC</c:v>
                </c:pt>
              </c:strCache>
            </c:strRef>
          </c:cat>
          <c:val>
            <c:numRef>
              <c:f>Hoja1!$B$2:$B$13</c:f>
              <c:numCache>
                <c:formatCode>General</c:formatCode>
                <c:ptCount val="12"/>
                <c:pt idx="0">
                  <c:v>0.70000000000000062</c:v>
                </c:pt>
                <c:pt idx="1">
                  <c:v>0.2</c:v>
                </c:pt>
                <c:pt idx="2">
                  <c:v>0.30000000000000032</c:v>
                </c:pt>
                <c:pt idx="3">
                  <c:v>0.2</c:v>
                </c:pt>
                <c:pt idx="4">
                  <c:v>1.5</c:v>
                </c:pt>
                <c:pt idx="5">
                  <c:v>6.2</c:v>
                </c:pt>
                <c:pt idx="6">
                  <c:v>9.1</c:v>
                </c:pt>
                <c:pt idx="7">
                  <c:v>20.399999999999999</c:v>
                </c:pt>
                <c:pt idx="8">
                  <c:v>27.4</c:v>
                </c:pt>
                <c:pt idx="9">
                  <c:v>14.1</c:v>
                </c:pt>
                <c:pt idx="10">
                  <c:v>19.8</c:v>
                </c:pt>
                <c:pt idx="11">
                  <c:v>0.1</c:v>
                </c:pt>
              </c:numCache>
            </c:numRef>
          </c:val>
        </c:ser>
        <c:dLbls>
          <c:showLegendKey val="0"/>
          <c:showVal val="0"/>
          <c:showCatName val="0"/>
          <c:showSerName val="0"/>
          <c:showPercent val="0"/>
          <c:showBubbleSize val="0"/>
        </c:dLbls>
        <c:gapWidth val="75"/>
        <c:axId val="223080536"/>
        <c:axId val="223080928"/>
      </c:barChart>
      <c:catAx>
        <c:axId val="223080536"/>
        <c:scaling>
          <c:orientation val="minMax"/>
        </c:scaling>
        <c:delete val="0"/>
        <c:axPos val="b"/>
        <c:numFmt formatCode="General" sourceLinked="0"/>
        <c:majorTickMark val="out"/>
        <c:minorTickMark val="none"/>
        <c:tickLblPos val="nextTo"/>
        <c:txPr>
          <a:bodyPr/>
          <a:lstStyle/>
          <a:p>
            <a:pPr>
              <a:defRPr sz="800" b="0"/>
            </a:pPr>
            <a:endParaRPr lang="es-ES"/>
          </a:p>
        </c:txPr>
        <c:crossAx val="223080928"/>
        <c:crosses val="autoZero"/>
        <c:auto val="1"/>
        <c:lblAlgn val="ctr"/>
        <c:lblOffset val="100"/>
        <c:noMultiLvlLbl val="0"/>
      </c:catAx>
      <c:valAx>
        <c:axId val="223080928"/>
        <c:scaling>
          <c:orientation val="minMax"/>
        </c:scaling>
        <c:delete val="0"/>
        <c:axPos val="l"/>
        <c:numFmt formatCode="General" sourceLinked="1"/>
        <c:majorTickMark val="out"/>
        <c:minorTickMark val="none"/>
        <c:tickLblPos val="nextTo"/>
        <c:txPr>
          <a:bodyPr/>
          <a:lstStyle/>
          <a:p>
            <a:pPr>
              <a:defRPr sz="1400" b="1"/>
            </a:pPr>
            <a:endParaRPr lang="es-ES"/>
          </a:p>
        </c:txPr>
        <c:crossAx val="223080536"/>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533031188255854E-2"/>
          <c:y val="9.877159299036449E-2"/>
          <c:w val="0.93164675602492975"/>
          <c:h val="0.62337102281228163"/>
        </c:manualLayout>
      </c:layout>
      <c:barChart>
        <c:barDir val="col"/>
        <c:grouping val="clustered"/>
        <c:varyColors val="0"/>
        <c:ser>
          <c:idx val="0"/>
          <c:order val="0"/>
          <c:tx>
            <c:strRef>
              <c:f>Sheet1!$B$1</c:f>
              <c:strCache>
                <c:ptCount val="1"/>
                <c:pt idx="0">
                  <c:v>Buena o muy buena</c:v>
                </c:pt>
              </c:strCache>
            </c:strRef>
          </c:tx>
          <c:spPr>
            <a:ln w="13845">
              <a:noFill/>
            </a:ln>
            <a:scene3d>
              <a:camera prst="orthographicFront"/>
              <a:lightRig rig="threePt" dir="t"/>
            </a:scene3d>
            <a:sp3d>
              <a:bevelT/>
            </a:sp3d>
          </c:spPr>
          <c:invertIfNegative val="0"/>
          <c:dLbls>
            <c:dLbl>
              <c:idx val="0"/>
              <c:layout>
                <c:manualLayout>
                  <c:x val="-3.1143977437182095E-3"/>
                  <c:y val="-3.080024832936749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6798526826285942E-3"/>
                  <c:y val="-2.132566540187269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4660135795659484E-3"/>
                  <c:y val="-3.055506287122149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357367006076861E-3"/>
                  <c:y val="-4.4398948961459683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1083648657771234E-4"/>
                  <c:y val="-1.3376828618732824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5.7828541926714097E-3"/>
                  <c:y val="-1.5138574910493821E-3"/>
                </c:manualLayout>
              </c:layout>
              <c:numFmt formatCode="#,##0.0" sourceLinked="0"/>
              <c:spPr>
                <a:noFill/>
                <a:ln w="13845">
                  <a:noFill/>
                </a:ln>
              </c:spPr>
              <c:txPr>
                <a:bodyPr/>
                <a:lstStyle/>
                <a:p>
                  <a:pPr>
                    <a:defRPr sz="900" b="1" i="0" u="none" strike="noStrike" baseline="0">
                      <a:solidFill>
                        <a:srgbClr val="000000"/>
                      </a:solidFill>
                      <a:latin typeface="+mj-lt"/>
                      <a:ea typeface="Arial Rounded MT Bold"/>
                      <a:cs typeface="Arial Rounded MT Bold"/>
                    </a:defRPr>
                  </a:pPr>
                  <a:endParaRPr lang="es-ES"/>
                </a:p>
              </c:txPr>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w="13845">
                <a:noFill/>
              </a:ln>
            </c:spPr>
            <c:txPr>
              <a:bodyPr/>
              <a:lstStyle/>
              <a:p>
                <a:pPr>
                  <a:defRPr sz="900" b="1" i="0" u="none" strike="noStrike" baseline="0">
                    <a:solidFill>
                      <a:srgbClr val="000000"/>
                    </a:solidFill>
                    <a:latin typeface="+mj-lt"/>
                    <a:ea typeface="Verdana"/>
                    <a:cs typeface="Verdana"/>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Sexo</c:v>
                </c:pt>
                <c:pt idx="1">
                  <c:v>Varón</c:v>
                </c:pt>
                <c:pt idx="2">
                  <c:v>Mujer</c:v>
                </c:pt>
                <c:pt idx="3">
                  <c:v>Edad</c:v>
                </c:pt>
                <c:pt idx="4">
                  <c:v>18-29</c:v>
                </c:pt>
                <c:pt idx="5">
                  <c:v>30-39</c:v>
                </c:pt>
                <c:pt idx="6">
                  <c:v>40-49</c:v>
                </c:pt>
                <c:pt idx="7">
                  <c:v>50-64</c:v>
                </c:pt>
                <c:pt idx="8">
                  <c:v>65 y +</c:v>
                </c:pt>
                <c:pt idx="9">
                  <c:v>Tamaño hábitat</c:v>
                </c:pt>
                <c:pt idx="10">
                  <c:v>Hasta 10.000</c:v>
                </c:pt>
                <c:pt idx="11">
                  <c:v>10.001-50.000</c:v>
                </c:pt>
                <c:pt idx="12">
                  <c:v>50.001-100.000</c:v>
                </c:pt>
                <c:pt idx="13">
                  <c:v>Más de 100.000</c:v>
                </c:pt>
                <c:pt idx="14">
                  <c:v>Estudios</c:v>
                </c:pt>
                <c:pt idx="15">
                  <c:v>Sin estudios</c:v>
                </c:pt>
                <c:pt idx="16">
                  <c:v>Primaria</c:v>
                </c:pt>
                <c:pt idx="17">
                  <c:v>Secundaria</c:v>
                </c:pt>
                <c:pt idx="18">
                  <c:v>Universitarios</c:v>
                </c:pt>
                <c:pt idx="19">
                  <c:v>Clase social</c:v>
                </c:pt>
                <c:pt idx="20">
                  <c:v>Alta y Media alta</c:v>
                </c:pt>
                <c:pt idx="21">
                  <c:v>Media-media</c:v>
                </c:pt>
                <c:pt idx="22">
                  <c:v>Media baja y baja</c:v>
                </c:pt>
              </c:strCache>
            </c:strRef>
          </c:cat>
          <c:val>
            <c:numRef>
              <c:f>Sheet1!$B$2:$B$24</c:f>
              <c:numCache>
                <c:formatCode>General</c:formatCode>
                <c:ptCount val="23"/>
                <c:pt idx="1">
                  <c:v>7.72</c:v>
                </c:pt>
                <c:pt idx="2">
                  <c:v>7.9</c:v>
                </c:pt>
                <c:pt idx="4">
                  <c:v>8.129999999999999</c:v>
                </c:pt>
                <c:pt idx="5">
                  <c:v>7.9700000000000024</c:v>
                </c:pt>
                <c:pt idx="6">
                  <c:v>7.64</c:v>
                </c:pt>
                <c:pt idx="7">
                  <c:v>7.6199999999999974</c:v>
                </c:pt>
                <c:pt idx="8">
                  <c:v>7.71</c:v>
                </c:pt>
                <c:pt idx="10">
                  <c:v>7.84</c:v>
                </c:pt>
                <c:pt idx="11">
                  <c:v>7.8599999999999985</c:v>
                </c:pt>
                <c:pt idx="12">
                  <c:v>7.54</c:v>
                </c:pt>
                <c:pt idx="13">
                  <c:v>8.129999999999999</c:v>
                </c:pt>
                <c:pt idx="15">
                  <c:v>7.4700000000000024</c:v>
                </c:pt>
                <c:pt idx="16">
                  <c:v>7.98</c:v>
                </c:pt>
                <c:pt idx="17">
                  <c:v>7.7</c:v>
                </c:pt>
                <c:pt idx="18">
                  <c:v>7.7700000000000014</c:v>
                </c:pt>
                <c:pt idx="20">
                  <c:v>7.84</c:v>
                </c:pt>
                <c:pt idx="21">
                  <c:v>7.91</c:v>
                </c:pt>
                <c:pt idx="22">
                  <c:v>7.58</c:v>
                </c:pt>
              </c:numCache>
            </c:numRef>
          </c:val>
        </c:ser>
        <c:dLbls>
          <c:showLegendKey val="0"/>
          <c:showVal val="1"/>
          <c:showCatName val="0"/>
          <c:showSerName val="0"/>
          <c:showPercent val="0"/>
          <c:showBubbleSize val="0"/>
        </c:dLbls>
        <c:gapWidth val="150"/>
        <c:axId val="223081712"/>
        <c:axId val="223082104"/>
      </c:barChart>
      <c:catAx>
        <c:axId val="223081712"/>
        <c:scaling>
          <c:orientation val="minMax"/>
        </c:scaling>
        <c:delete val="0"/>
        <c:axPos val="b"/>
        <c:numFmt formatCode="General" sourceLinked="1"/>
        <c:majorTickMark val="out"/>
        <c:minorTickMark val="none"/>
        <c:tickLblPos val="low"/>
        <c:spPr>
          <a:solidFill>
            <a:schemeClr val="bg1"/>
          </a:solidFill>
          <a:ln w="1731">
            <a:noFill/>
            <a:prstDash val="solid"/>
          </a:ln>
        </c:spPr>
        <c:txPr>
          <a:bodyPr rot="-5400000" vert="horz"/>
          <a:lstStyle/>
          <a:p>
            <a:pPr>
              <a:defRPr sz="1050" b="1" i="0" u="none" strike="noStrike" baseline="0">
                <a:solidFill>
                  <a:srgbClr val="000000"/>
                </a:solidFill>
                <a:latin typeface="+mn-lt"/>
                <a:ea typeface="Verdana"/>
                <a:cs typeface="Verdana"/>
              </a:defRPr>
            </a:pPr>
            <a:endParaRPr lang="es-ES"/>
          </a:p>
        </c:txPr>
        <c:crossAx val="223082104"/>
        <c:crosses val="autoZero"/>
        <c:auto val="1"/>
        <c:lblAlgn val="ctr"/>
        <c:lblOffset val="100"/>
        <c:tickLblSkip val="1"/>
        <c:tickMarkSkip val="1"/>
        <c:noMultiLvlLbl val="0"/>
      </c:catAx>
      <c:valAx>
        <c:axId val="223082104"/>
        <c:scaling>
          <c:orientation val="minMax"/>
          <c:max val="10"/>
          <c:min val="5"/>
        </c:scaling>
        <c:delete val="1"/>
        <c:axPos val="l"/>
        <c:numFmt formatCode="General" sourceLinked="1"/>
        <c:majorTickMark val="out"/>
        <c:minorTickMark val="none"/>
        <c:tickLblPos val="none"/>
        <c:crossAx val="223081712"/>
        <c:crosses val="autoZero"/>
        <c:crossBetween val="between"/>
        <c:majorUnit val="1"/>
      </c:valAx>
      <c:spPr>
        <a:noFill/>
        <a:ln w="25400">
          <a:noFill/>
        </a:ln>
      </c:spPr>
    </c:plotArea>
    <c:plotVisOnly val="1"/>
    <c:dispBlanksAs val="gap"/>
    <c:showDLblsOverMax val="0"/>
  </c:chart>
  <c:spPr>
    <a:noFill/>
    <a:ln>
      <a:noFill/>
    </a:ln>
  </c:spPr>
  <c:txPr>
    <a:bodyPr/>
    <a:lstStyle/>
    <a:p>
      <a:pPr>
        <a:defRPr sz="981" b="1" i="0" u="none" strike="noStrike" baseline="0">
          <a:solidFill>
            <a:srgbClr val="000000"/>
          </a:solidFill>
          <a:latin typeface="Times New Roman"/>
          <a:ea typeface="Times New Roman"/>
          <a:cs typeface="Times New Roman"/>
        </a:defRPr>
      </a:pPr>
      <a:endParaRPr lang="es-E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04750238479248"/>
          <c:y val="4.0152978657920113E-2"/>
          <c:w val="0.79667519181585666"/>
          <c:h val="0.76673040152964311"/>
        </c:manualLayout>
      </c:layout>
      <c:barChart>
        <c:barDir val="col"/>
        <c:grouping val="clustered"/>
        <c:varyColors val="0"/>
        <c:ser>
          <c:idx val="1"/>
          <c:order val="0"/>
          <c:tx>
            <c:strRef>
              <c:f>Sheet1!$B$1</c:f>
              <c:strCache>
                <c:ptCount val="1"/>
              </c:strCache>
            </c:strRef>
          </c:tx>
          <c:spPr>
            <a:solidFill>
              <a:schemeClr val="accent6">
                <a:lumMod val="75000"/>
              </a:schemeClr>
            </a:solidFill>
            <a:ln w="12194">
              <a:noFill/>
              <a:prstDash val="solid"/>
            </a:ln>
            <a:scene3d>
              <a:camera prst="orthographicFront"/>
              <a:lightRig rig="threePt" dir="t"/>
            </a:scene3d>
            <a:sp3d prstMaterial="softEdge">
              <a:bevelT/>
            </a:sp3d>
          </c:spPr>
          <c:invertIfNegative val="0"/>
          <c:dLbls>
            <c:numFmt formatCode="#,##0" sourceLinked="0"/>
            <c:spPr>
              <a:noFill/>
              <a:ln>
                <a:noFill/>
              </a:ln>
              <a:effectLst/>
            </c:spPr>
            <c:txPr>
              <a:bodyPr/>
              <a:lstStyle/>
              <a:p>
                <a:pPr>
                  <a:defRPr sz="1200">
                    <a:latin typeface="+mj-l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Muy buena</c:v>
                </c:pt>
                <c:pt idx="1">
                  <c:v>Buena</c:v>
                </c:pt>
                <c:pt idx="2">
                  <c:v>Regular</c:v>
                </c:pt>
                <c:pt idx="3">
                  <c:v>Mala</c:v>
                </c:pt>
                <c:pt idx="4">
                  <c:v>Muy mala</c:v>
                </c:pt>
                <c:pt idx="5">
                  <c:v>NS/NC</c:v>
                </c:pt>
              </c:strCache>
            </c:strRef>
          </c:cat>
          <c:val>
            <c:numRef>
              <c:f>Sheet1!$B$2:$B$7</c:f>
              <c:numCache>
                <c:formatCode>0</c:formatCode>
                <c:ptCount val="6"/>
                <c:pt idx="0">
                  <c:v>1.6</c:v>
                </c:pt>
                <c:pt idx="1">
                  <c:v>34.700000000000003</c:v>
                </c:pt>
                <c:pt idx="2">
                  <c:v>14.5</c:v>
                </c:pt>
                <c:pt idx="3">
                  <c:v>36.700000000000003</c:v>
                </c:pt>
                <c:pt idx="4" formatCode="General">
                  <c:v>11</c:v>
                </c:pt>
                <c:pt idx="5">
                  <c:v>0.9</c:v>
                </c:pt>
              </c:numCache>
            </c:numRef>
          </c:val>
        </c:ser>
        <c:dLbls>
          <c:showLegendKey val="0"/>
          <c:showVal val="1"/>
          <c:showCatName val="0"/>
          <c:showSerName val="0"/>
          <c:showPercent val="0"/>
          <c:showBubbleSize val="0"/>
        </c:dLbls>
        <c:gapWidth val="100"/>
        <c:axId val="223082496"/>
        <c:axId val="223082888"/>
      </c:barChart>
      <c:catAx>
        <c:axId val="223082496"/>
        <c:scaling>
          <c:orientation val="minMax"/>
        </c:scaling>
        <c:delete val="0"/>
        <c:axPos val="b"/>
        <c:numFmt formatCode="General" sourceLinked="1"/>
        <c:majorTickMark val="out"/>
        <c:minorTickMark val="none"/>
        <c:tickLblPos val="low"/>
        <c:spPr>
          <a:ln w="3049">
            <a:solidFill>
              <a:schemeClr val="tx1"/>
            </a:solidFill>
            <a:prstDash val="solid"/>
          </a:ln>
        </c:spPr>
        <c:txPr>
          <a:bodyPr rot="0" vert="horz"/>
          <a:lstStyle/>
          <a:p>
            <a:pPr>
              <a:defRPr sz="1100" b="1" i="0" u="none" strike="noStrike" baseline="0">
                <a:solidFill>
                  <a:schemeClr val="tx1"/>
                </a:solidFill>
                <a:latin typeface="+mn-lt"/>
                <a:ea typeface="Tahoma"/>
                <a:cs typeface="Tahoma"/>
              </a:defRPr>
            </a:pPr>
            <a:endParaRPr lang="es-ES"/>
          </a:p>
        </c:txPr>
        <c:crossAx val="223082888"/>
        <c:crosses val="autoZero"/>
        <c:auto val="1"/>
        <c:lblAlgn val="ctr"/>
        <c:lblOffset val="100"/>
        <c:tickLblSkip val="1"/>
        <c:tickMarkSkip val="1"/>
        <c:noMultiLvlLbl val="0"/>
      </c:catAx>
      <c:valAx>
        <c:axId val="223082888"/>
        <c:scaling>
          <c:orientation val="minMax"/>
          <c:max val="50"/>
          <c:min val="0"/>
        </c:scaling>
        <c:delete val="0"/>
        <c:axPos val="l"/>
        <c:numFmt formatCode="0" sourceLinked="1"/>
        <c:majorTickMark val="out"/>
        <c:minorTickMark val="none"/>
        <c:tickLblPos val="nextTo"/>
        <c:spPr>
          <a:ln w="3049">
            <a:solidFill>
              <a:schemeClr val="tx1"/>
            </a:solidFill>
            <a:prstDash val="solid"/>
          </a:ln>
        </c:spPr>
        <c:txPr>
          <a:bodyPr rot="0" vert="horz"/>
          <a:lstStyle/>
          <a:p>
            <a:pPr>
              <a:defRPr sz="1152" b="1" i="0" u="none" strike="noStrike" baseline="0">
                <a:solidFill>
                  <a:schemeClr val="tx1"/>
                </a:solidFill>
                <a:latin typeface="Tahoma"/>
                <a:ea typeface="Tahoma"/>
                <a:cs typeface="Tahoma"/>
              </a:defRPr>
            </a:pPr>
            <a:endParaRPr lang="es-ES"/>
          </a:p>
        </c:txPr>
        <c:crossAx val="223082496"/>
        <c:crosses val="autoZero"/>
        <c:crossBetween val="between"/>
        <c:majorUnit val="10"/>
      </c:valAx>
      <c:spPr>
        <a:noFill/>
        <a:ln w="25400">
          <a:noFill/>
        </a:ln>
      </c:spPr>
    </c:plotArea>
    <c:plotVisOnly val="1"/>
    <c:dispBlanksAs val="gap"/>
    <c:showDLblsOverMax val="0"/>
  </c:chart>
  <c:spPr>
    <a:noFill/>
    <a:ln>
      <a:noFill/>
    </a:ln>
  </c:spPr>
  <c:txPr>
    <a:bodyPr/>
    <a:lstStyle/>
    <a:p>
      <a:pPr>
        <a:defRPr sz="1728" b="1" i="0" u="none" strike="noStrike" baseline="0">
          <a:solidFill>
            <a:schemeClr val="tx1"/>
          </a:solidFill>
          <a:latin typeface="Verdana"/>
          <a:ea typeface="Verdana"/>
          <a:cs typeface="Verdana"/>
        </a:defRPr>
      </a:pPr>
      <a:endParaRPr lang="es-E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0.66667</cdr:x>
      <cdr:y>0.20032</cdr:y>
    </cdr:from>
    <cdr:to>
      <cdr:x>0.81373</cdr:x>
      <cdr:y>0.25434</cdr:y>
    </cdr:to>
    <cdr:sp macro="" textlink="">
      <cdr:nvSpPr>
        <cdr:cNvPr id="2" name="Text Box 10"/>
        <cdr:cNvSpPr txBox="1">
          <a:spLocks xmlns:a="http://schemas.openxmlformats.org/drawingml/2006/main" noChangeArrowheads="1"/>
        </cdr:cNvSpPr>
      </cdr:nvSpPr>
      <cdr:spPr bwMode="auto">
        <a:xfrm xmlns:a="http://schemas.openxmlformats.org/drawingml/2006/main">
          <a:off x="4896544" y="1027093"/>
          <a:ext cx="1080120" cy="276999"/>
        </a:xfrm>
        <a:prstGeom xmlns:a="http://schemas.openxmlformats.org/drawingml/2006/main" prst="rect">
          <a:avLst/>
        </a:prstGeom>
        <a:solidFill xmlns:a="http://schemas.openxmlformats.org/drawingml/2006/main">
          <a:schemeClr val="accent6">
            <a:lumMod val="20000"/>
            <a:lumOff val="80000"/>
          </a:schemeClr>
        </a:solidFill>
        <a:ln xmlns:a="http://schemas.openxmlformats.org/drawingml/2006/main">
          <a:headEnd/>
          <a:tailEnd/>
        </a:l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defPPr>
            <a:defRPr lang="es-E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mn-lt"/>
              <a:ea typeface="Verdana" pitchFamily="34" charset="0"/>
              <a:cs typeface="Verdana" pitchFamily="34" charset="0"/>
            </a:rPr>
            <a:t>Estudios</a:t>
          </a:r>
          <a:endParaRPr lang="es-ES" altLang="es-ES" sz="1200" b="1" i="1" kern="1200" dirty="0">
            <a:solidFill>
              <a:srgbClr val="800000"/>
            </a:solidFill>
            <a:latin typeface="+mn-lt"/>
            <a:ea typeface="Verdana" pitchFamily="34" charset="0"/>
            <a:cs typeface="Verdana" pitchFamily="34" charset="0"/>
          </a:endParaRPr>
        </a:p>
      </cdr:txBody>
    </cdr:sp>
  </cdr:relSizeAnchor>
  <cdr:relSizeAnchor xmlns:cdr="http://schemas.openxmlformats.org/drawingml/2006/chartDrawing">
    <cdr:from>
      <cdr:x>0.46078</cdr:x>
      <cdr:y>0.20032</cdr:y>
    </cdr:from>
    <cdr:to>
      <cdr:x>0.60784</cdr:x>
      <cdr:y>0.25434</cdr:y>
    </cdr:to>
    <cdr:sp macro="" textlink="">
      <cdr:nvSpPr>
        <cdr:cNvPr id="3" name="Text Box 10"/>
        <cdr:cNvSpPr txBox="1">
          <a:spLocks xmlns:a="http://schemas.openxmlformats.org/drawingml/2006/main" noChangeArrowheads="1"/>
        </cdr:cNvSpPr>
      </cdr:nvSpPr>
      <cdr:spPr bwMode="auto">
        <a:xfrm xmlns:a="http://schemas.openxmlformats.org/drawingml/2006/main">
          <a:off x="3384376" y="1027093"/>
          <a:ext cx="1080120" cy="276999"/>
        </a:xfrm>
        <a:prstGeom xmlns:a="http://schemas.openxmlformats.org/drawingml/2006/main" prst="rect">
          <a:avLst/>
        </a:prstGeom>
        <a:solidFill xmlns:a="http://schemas.openxmlformats.org/drawingml/2006/main">
          <a:srgbClr val="F79646">
            <a:lumMod val="20000"/>
            <a:lumOff val="80000"/>
          </a:srgbClr>
        </a:solidFill>
        <a:ln xmlns:a="http://schemas.openxmlformats.org/drawingml/2006/main" w="25400" cap="flat" cmpd="sng" algn="ctr">
          <a:solidFill>
            <a:srgbClr val="0A84FF"/>
          </a:solidFill>
          <a:prstDash val="solid"/>
          <a:headEnd/>
          <a:tailEnd/>
        </a:ln>
        <a:effectLst xmlns:a="http://schemas.openxmlformats.org/drawingml/2006/mai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Calibri"/>
              <a:ea typeface="Verdana" pitchFamily="34" charset="0"/>
              <a:cs typeface="Verdana" pitchFamily="34" charset="0"/>
            </a:rPr>
            <a:t>Hábitat</a:t>
          </a:r>
          <a:endParaRPr lang="es-ES" altLang="es-ES" sz="1200" b="1" i="1" kern="1200" dirty="0">
            <a:solidFill>
              <a:srgbClr val="800000"/>
            </a:solidFill>
            <a:latin typeface="Calibri"/>
            <a:ea typeface="Verdana" pitchFamily="34" charset="0"/>
            <a:cs typeface="Verdana" pitchFamily="34" charset="0"/>
          </a:endParaRPr>
        </a:p>
      </cdr:txBody>
    </cdr:sp>
  </cdr:relSizeAnchor>
  <cdr:relSizeAnchor xmlns:cdr="http://schemas.openxmlformats.org/drawingml/2006/chartDrawing">
    <cdr:from>
      <cdr:x>0.22549</cdr:x>
      <cdr:y>0.20032</cdr:y>
    </cdr:from>
    <cdr:to>
      <cdr:x>0.40196</cdr:x>
      <cdr:y>0.25434</cdr:y>
    </cdr:to>
    <cdr:sp macro="" textlink="">
      <cdr:nvSpPr>
        <cdr:cNvPr id="4" name="Text Box 10"/>
        <cdr:cNvSpPr txBox="1">
          <a:spLocks xmlns:a="http://schemas.openxmlformats.org/drawingml/2006/main" noChangeArrowheads="1"/>
        </cdr:cNvSpPr>
      </cdr:nvSpPr>
      <cdr:spPr bwMode="auto">
        <a:xfrm xmlns:a="http://schemas.openxmlformats.org/drawingml/2006/main">
          <a:off x="1656184" y="1027093"/>
          <a:ext cx="1296144" cy="276999"/>
        </a:xfrm>
        <a:prstGeom xmlns:a="http://schemas.openxmlformats.org/drawingml/2006/main" prst="rect">
          <a:avLst/>
        </a:prstGeom>
        <a:solidFill xmlns:a="http://schemas.openxmlformats.org/drawingml/2006/main">
          <a:srgbClr val="F79646">
            <a:lumMod val="20000"/>
            <a:lumOff val="80000"/>
          </a:srgbClr>
        </a:solidFill>
        <a:ln xmlns:a="http://schemas.openxmlformats.org/drawingml/2006/main" w="25400" cap="flat" cmpd="sng" algn="ctr">
          <a:solidFill>
            <a:srgbClr val="0A84FF"/>
          </a:solidFill>
          <a:prstDash val="solid"/>
          <a:headEnd/>
          <a:tailEnd/>
        </a:ln>
        <a:effectLst xmlns:a="http://schemas.openxmlformats.org/drawingml/2006/mai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Calibri"/>
              <a:ea typeface="Verdana" pitchFamily="34" charset="0"/>
              <a:cs typeface="Verdana" pitchFamily="34" charset="0"/>
            </a:rPr>
            <a:t>Edad</a:t>
          </a:r>
          <a:endParaRPr lang="es-ES" altLang="es-ES" sz="1200" b="1" i="1" kern="1200" dirty="0">
            <a:solidFill>
              <a:srgbClr val="800000"/>
            </a:solidFill>
            <a:latin typeface="Calibri"/>
            <a:ea typeface="Verdana" pitchFamily="34" charset="0"/>
            <a:cs typeface="Verdana" pitchFamily="34" charset="0"/>
          </a:endParaRPr>
        </a:p>
      </cdr:txBody>
    </cdr:sp>
  </cdr:relSizeAnchor>
  <cdr:relSizeAnchor xmlns:cdr="http://schemas.openxmlformats.org/drawingml/2006/chartDrawing">
    <cdr:from>
      <cdr:x>0.08824</cdr:x>
      <cdr:y>0.20032</cdr:y>
    </cdr:from>
    <cdr:to>
      <cdr:x>0.16667</cdr:x>
      <cdr:y>0.25434</cdr:y>
    </cdr:to>
    <cdr:sp macro="" textlink="">
      <cdr:nvSpPr>
        <cdr:cNvPr id="5" name="Text Box 10"/>
        <cdr:cNvSpPr txBox="1">
          <a:spLocks xmlns:a="http://schemas.openxmlformats.org/drawingml/2006/main" noChangeArrowheads="1"/>
        </cdr:cNvSpPr>
      </cdr:nvSpPr>
      <cdr:spPr bwMode="auto">
        <a:xfrm xmlns:a="http://schemas.openxmlformats.org/drawingml/2006/main">
          <a:off x="648072" y="1027093"/>
          <a:ext cx="576064" cy="276999"/>
        </a:xfrm>
        <a:prstGeom xmlns:a="http://schemas.openxmlformats.org/drawingml/2006/main" prst="rect">
          <a:avLst/>
        </a:prstGeom>
        <a:solidFill xmlns:a="http://schemas.openxmlformats.org/drawingml/2006/main">
          <a:srgbClr val="F79646">
            <a:lumMod val="20000"/>
            <a:lumOff val="80000"/>
          </a:srgbClr>
        </a:solidFill>
        <a:ln xmlns:a="http://schemas.openxmlformats.org/drawingml/2006/main" w="25400" cap="flat" cmpd="sng" algn="ctr">
          <a:solidFill>
            <a:srgbClr val="0A84FF"/>
          </a:solidFill>
          <a:prstDash val="solid"/>
          <a:headEnd/>
          <a:tailEnd/>
        </a:ln>
        <a:effectLst xmlns:a="http://schemas.openxmlformats.org/drawingml/2006/mai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Calibri"/>
              <a:ea typeface="Verdana" pitchFamily="34" charset="0"/>
              <a:cs typeface="Verdana" pitchFamily="34" charset="0"/>
            </a:rPr>
            <a:t>Sexo</a:t>
          </a:r>
          <a:endParaRPr lang="es-ES" altLang="es-ES" sz="1200" b="1" i="1" kern="1200" dirty="0">
            <a:solidFill>
              <a:srgbClr val="800000"/>
            </a:solidFill>
            <a:latin typeface="Calibri"/>
            <a:ea typeface="Verdana" pitchFamily="34" charset="0"/>
            <a:cs typeface="Verdana"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0.09748</cdr:x>
      <cdr:y>0.79366</cdr:y>
    </cdr:from>
    <cdr:to>
      <cdr:x>0.35742</cdr:x>
      <cdr:y>0.84432</cdr:y>
    </cdr:to>
    <cdr:sp macro="" textlink="">
      <cdr:nvSpPr>
        <cdr:cNvPr id="2" name="1 CuadroTexto"/>
        <cdr:cNvSpPr txBox="1"/>
      </cdr:nvSpPr>
      <cdr:spPr>
        <a:xfrm xmlns:a="http://schemas.openxmlformats.org/drawingml/2006/main">
          <a:off x="648072" y="3384376"/>
          <a:ext cx="1728192"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ES" sz="1100" dirty="0" smtClean="0"/>
            <a:t>Nada castellano manchego</a:t>
          </a:r>
          <a:endParaRPr lang="es-ES" sz="1100" dirty="0"/>
        </a:p>
      </cdr:txBody>
    </cdr:sp>
  </cdr:relSizeAnchor>
  <cdr:relSizeAnchor xmlns:cdr="http://schemas.openxmlformats.org/drawingml/2006/chartDrawing">
    <cdr:from>
      <cdr:x>0.64985</cdr:x>
      <cdr:y>0.79366</cdr:y>
    </cdr:from>
    <cdr:to>
      <cdr:x>0.92062</cdr:x>
      <cdr:y>0.84432</cdr:y>
    </cdr:to>
    <cdr:sp macro="" textlink="">
      <cdr:nvSpPr>
        <cdr:cNvPr id="3" name="1 CuadroTexto"/>
        <cdr:cNvSpPr txBox="1"/>
      </cdr:nvSpPr>
      <cdr:spPr>
        <a:xfrm xmlns:a="http://schemas.openxmlformats.org/drawingml/2006/main">
          <a:off x="4320480" y="3384376"/>
          <a:ext cx="1800200" cy="2160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s-ES" sz="1100" dirty="0" smtClean="0"/>
            <a:t>Muy castellano manchego</a:t>
          </a:r>
          <a:endParaRPr lang="es-E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0.65628</cdr:x>
      <cdr:y>0.20032</cdr:y>
    </cdr:from>
    <cdr:to>
      <cdr:x>0.80334</cdr:x>
      <cdr:y>0.25434</cdr:y>
    </cdr:to>
    <cdr:sp macro="" textlink="">
      <cdr:nvSpPr>
        <cdr:cNvPr id="2" name="Text Box 10"/>
        <cdr:cNvSpPr txBox="1">
          <a:spLocks xmlns:a="http://schemas.openxmlformats.org/drawingml/2006/main" noChangeArrowheads="1"/>
        </cdr:cNvSpPr>
      </cdr:nvSpPr>
      <cdr:spPr bwMode="auto">
        <a:xfrm xmlns:a="http://schemas.openxmlformats.org/drawingml/2006/main">
          <a:off x="4820264" y="1027093"/>
          <a:ext cx="1080129" cy="276976"/>
        </a:xfrm>
        <a:prstGeom xmlns:a="http://schemas.openxmlformats.org/drawingml/2006/main" prst="rect">
          <a:avLst/>
        </a:prstGeom>
        <a:solidFill xmlns:a="http://schemas.openxmlformats.org/drawingml/2006/main">
          <a:schemeClr val="accent6">
            <a:lumMod val="20000"/>
            <a:lumOff val="80000"/>
          </a:schemeClr>
        </a:solidFill>
        <a:ln xmlns:a="http://schemas.openxmlformats.org/drawingml/2006/main">
          <a:headEnd/>
          <a:tailEnd/>
        </a:l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defPPr>
            <a:defRPr lang="es-E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mn-lt"/>
              <a:ea typeface="Verdana" pitchFamily="34" charset="0"/>
              <a:cs typeface="Verdana" pitchFamily="34" charset="0"/>
            </a:rPr>
            <a:t>Estudios</a:t>
          </a:r>
          <a:endParaRPr lang="es-ES" altLang="es-ES" sz="1200" b="1" i="1" kern="1200" dirty="0">
            <a:solidFill>
              <a:srgbClr val="800000"/>
            </a:solidFill>
            <a:latin typeface="+mn-lt"/>
            <a:ea typeface="Verdana" pitchFamily="34" charset="0"/>
            <a:cs typeface="Verdana" pitchFamily="34" charset="0"/>
          </a:endParaRPr>
        </a:p>
      </cdr:txBody>
    </cdr:sp>
  </cdr:relSizeAnchor>
  <cdr:relSizeAnchor xmlns:cdr="http://schemas.openxmlformats.org/drawingml/2006/chartDrawing">
    <cdr:from>
      <cdr:x>0.46078</cdr:x>
      <cdr:y>0.20032</cdr:y>
    </cdr:from>
    <cdr:to>
      <cdr:x>0.60784</cdr:x>
      <cdr:y>0.25434</cdr:y>
    </cdr:to>
    <cdr:sp macro="" textlink="">
      <cdr:nvSpPr>
        <cdr:cNvPr id="3" name="Text Box 10"/>
        <cdr:cNvSpPr txBox="1">
          <a:spLocks xmlns:a="http://schemas.openxmlformats.org/drawingml/2006/main" noChangeArrowheads="1"/>
        </cdr:cNvSpPr>
      </cdr:nvSpPr>
      <cdr:spPr bwMode="auto">
        <a:xfrm xmlns:a="http://schemas.openxmlformats.org/drawingml/2006/main">
          <a:off x="3384376" y="1027093"/>
          <a:ext cx="1080120" cy="276999"/>
        </a:xfrm>
        <a:prstGeom xmlns:a="http://schemas.openxmlformats.org/drawingml/2006/main" prst="rect">
          <a:avLst/>
        </a:prstGeom>
        <a:solidFill xmlns:a="http://schemas.openxmlformats.org/drawingml/2006/main">
          <a:srgbClr val="F79646">
            <a:lumMod val="20000"/>
            <a:lumOff val="80000"/>
          </a:srgbClr>
        </a:solidFill>
        <a:ln xmlns:a="http://schemas.openxmlformats.org/drawingml/2006/main" w="25400" cap="flat" cmpd="sng" algn="ctr">
          <a:solidFill>
            <a:srgbClr val="0A84FF"/>
          </a:solidFill>
          <a:prstDash val="solid"/>
          <a:headEnd/>
          <a:tailEnd/>
        </a:ln>
        <a:effectLst xmlns:a="http://schemas.openxmlformats.org/drawingml/2006/mai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Calibri"/>
              <a:ea typeface="Verdana" pitchFamily="34" charset="0"/>
              <a:cs typeface="Verdana" pitchFamily="34" charset="0"/>
            </a:rPr>
            <a:t>Hábitat</a:t>
          </a:r>
          <a:endParaRPr lang="es-ES" altLang="es-ES" sz="1200" b="1" i="1" kern="1200" dirty="0">
            <a:solidFill>
              <a:srgbClr val="800000"/>
            </a:solidFill>
            <a:latin typeface="Calibri"/>
            <a:ea typeface="Verdana" pitchFamily="34" charset="0"/>
            <a:cs typeface="Verdana" pitchFamily="34" charset="0"/>
          </a:endParaRPr>
        </a:p>
      </cdr:txBody>
    </cdr:sp>
  </cdr:relSizeAnchor>
  <cdr:relSizeAnchor xmlns:cdr="http://schemas.openxmlformats.org/drawingml/2006/chartDrawing">
    <cdr:from>
      <cdr:x>0.22549</cdr:x>
      <cdr:y>0.20032</cdr:y>
    </cdr:from>
    <cdr:to>
      <cdr:x>0.40196</cdr:x>
      <cdr:y>0.25434</cdr:y>
    </cdr:to>
    <cdr:sp macro="" textlink="">
      <cdr:nvSpPr>
        <cdr:cNvPr id="4" name="Text Box 10"/>
        <cdr:cNvSpPr txBox="1">
          <a:spLocks xmlns:a="http://schemas.openxmlformats.org/drawingml/2006/main" noChangeArrowheads="1"/>
        </cdr:cNvSpPr>
      </cdr:nvSpPr>
      <cdr:spPr bwMode="auto">
        <a:xfrm xmlns:a="http://schemas.openxmlformats.org/drawingml/2006/main">
          <a:off x="1656184" y="1027093"/>
          <a:ext cx="1296144" cy="276999"/>
        </a:xfrm>
        <a:prstGeom xmlns:a="http://schemas.openxmlformats.org/drawingml/2006/main" prst="rect">
          <a:avLst/>
        </a:prstGeom>
        <a:solidFill xmlns:a="http://schemas.openxmlformats.org/drawingml/2006/main">
          <a:srgbClr val="F79646">
            <a:lumMod val="20000"/>
            <a:lumOff val="80000"/>
          </a:srgbClr>
        </a:solidFill>
        <a:ln xmlns:a="http://schemas.openxmlformats.org/drawingml/2006/main" w="25400" cap="flat" cmpd="sng" algn="ctr">
          <a:solidFill>
            <a:srgbClr val="0A84FF"/>
          </a:solidFill>
          <a:prstDash val="solid"/>
          <a:headEnd/>
          <a:tailEnd/>
        </a:ln>
        <a:effectLst xmlns:a="http://schemas.openxmlformats.org/drawingml/2006/mai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Calibri"/>
              <a:ea typeface="Verdana" pitchFamily="34" charset="0"/>
              <a:cs typeface="Verdana" pitchFamily="34" charset="0"/>
            </a:rPr>
            <a:t>Edad</a:t>
          </a:r>
          <a:endParaRPr lang="es-ES" altLang="es-ES" sz="1200" b="1" i="1" kern="1200" dirty="0">
            <a:solidFill>
              <a:srgbClr val="800000"/>
            </a:solidFill>
            <a:latin typeface="Calibri"/>
            <a:ea typeface="Verdana" pitchFamily="34" charset="0"/>
            <a:cs typeface="Verdana" pitchFamily="34" charset="0"/>
          </a:endParaRPr>
        </a:p>
      </cdr:txBody>
    </cdr:sp>
  </cdr:relSizeAnchor>
  <cdr:relSizeAnchor xmlns:cdr="http://schemas.openxmlformats.org/drawingml/2006/chartDrawing">
    <cdr:from>
      <cdr:x>0.08824</cdr:x>
      <cdr:y>0.20032</cdr:y>
    </cdr:from>
    <cdr:to>
      <cdr:x>0.16667</cdr:x>
      <cdr:y>0.25434</cdr:y>
    </cdr:to>
    <cdr:sp macro="" textlink="">
      <cdr:nvSpPr>
        <cdr:cNvPr id="5" name="Text Box 10"/>
        <cdr:cNvSpPr txBox="1">
          <a:spLocks xmlns:a="http://schemas.openxmlformats.org/drawingml/2006/main" noChangeArrowheads="1"/>
        </cdr:cNvSpPr>
      </cdr:nvSpPr>
      <cdr:spPr bwMode="auto">
        <a:xfrm xmlns:a="http://schemas.openxmlformats.org/drawingml/2006/main">
          <a:off x="648072" y="1027093"/>
          <a:ext cx="576064" cy="276999"/>
        </a:xfrm>
        <a:prstGeom xmlns:a="http://schemas.openxmlformats.org/drawingml/2006/main" prst="rect">
          <a:avLst/>
        </a:prstGeom>
        <a:solidFill xmlns:a="http://schemas.openxmlformats.org/drawingml/2006/main">
          <a:srgbClr val="F79646">
            <a:lumMod val="20000"/>
            <a:lumOff val="80000"/>
          </a:srgbClr>
        </a:solidFill>
        <a:ln xmlns:a="http://schemas.openxmlformats.org/drawingml/2006/main" w="25400" cap="flat" cmpd="sng" algn="ctr">
          <a:solidFill>
            <a:srgbClr val="0A84FF"/>
          </a:solidFill>
          <a:prstDash val="solid"/>
          <a:headEnd/>
          <a:tailEnd/>
        </a:ln>
        <a:effectLst xmlns:a="http://schemas.openxmlformats.org/drawingml/2006/mai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Calibri"/>
              <a:ea typeface="Verdana" pitchFamily="34" charset="0"/>
              <a:cs typeface="Verdana" pitchFamily="34" charset="0"/>
            </a:rPr>
            <a:t>Sexo</a:t>
          </a:r>
          <a:endParaRPr lang="es-ES" altLang="es-ES" sz="1200" b="1" i="1" kern="1200" dirty="0">
            <a:solidFill>
              <a:srgbClr val="800000"/>
            </a:solidFill>
            <a:latin typeface="Calibri"/>
            <a:ea typeface="Verdana" pitchFamily="34" charset="0"/>
            <a:cs typeface="Verdana"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0.61707</cdr:x>
      <cdr:y>0.20032</cdr:y>
    </cdr:from>
    <cdr:to>
      <cdr:x>0.9504</cdr:x>
      <cdr:y>0.25434</cdr:y>
    </cdr:to>
    <cdr:sp macro="" textlink="">
      <cdr:nvSpPr>
        <cdr:cNvPr id="2" name="Text Box 10"/>
        <cdr:cNvSpPr txBox="1">
          <a:spLocks xmlns:a="http://schemas.openxmlformats.org/drawingml/2006/main" noChangeArrowheads="1"/>
        </cdr:cNvSpPr>
      </cdr:nvSpPr>
      <cdr:spPr bwMode="auto">
        <a:xfrm xmlns:a="http://schemas.openxmlformats.org/drawingml/2006/main">
          <a:off x="4532232" y="1027101"/>
          <a:ext cx="2448272" cy="276976"/>
        </a:xfrm>
        <a:prstGeom xmlns:a="http://schemas.openxmlformats.org/drawingml/2006/main" prst="rect">
          <a:avLst/>
        </a:prstGeom>
        <a:solidFill xmlns:a="http://schemas.openxmlformats.org/drawingml/2006/main">
          <a:schemeClr val="accent6">
            <a:lumMod val="20000"/>
            <a:lumOff val="80000"/>
          </a:schemeClr>
        </a:solidFill>
        <a:ln xmlns:a="http://schemas.openxmlformats.org/drawingml/2006/main">
          <a:headEnd/>
          <a:tailEnd/>
        </a:l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defPPr>
            <a:defRPr lang="es-E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mn-lt"/>
              <a:ea typeface="Verdana" pitchFamily="34" charset="0"/>
              <a:cs typeface="Verdana" pitchFamily="34" charset="0"/>
            </a:rPr>
            <a:t>Voto en 2015</a:t>
          </a:r>
          <a:endParaRPr lang="es-ES" altLang="es-ES" sz="1200" b="1" i="1" kern="1200" dirty="0">
            <a:solidFill>
              <a:srgbClr val="800000"/>
            </a:solidFill>
            <a:latin typeface="+mn-lt"/>
            <a:ea typeface="Verdana" pitchFamily="34" charset="0"/>
            <a:cs typeface="Verdana" pitchFamily="34" charset="0"/>
          </a:endParaRPr>
        </a:p>
      </cdr:txBody>
    </cdr:sp>
  </cdr:relSizeAnchor>
  <cdr:relSizeAnchor xmlns:cdr="http://schemas.openxmlformats.org/drawingml/2006/chartDrawing">
    <cdr:from>
      <cdr:x>0.15628</cdr:x>
      <cdr:y>0.20032</cdr:y>
    </cdr:from>
    <cdr:to>
      <cdr:x>0.48961</cdr:x>
      <cdr:y>0.25434</cdr:y>
    </cdr:to>
    <cdr:sp macro="" textlink="">
      <cdr:nvSpPr>
        <cdr:cNvPr id="4" name="Text Box 10"/>
        <cdr:cNvSpPr txBox="1">
          <a:spLocks xmlns:a="http://schemas.openxmlformats.org/drawingml/2006/main" noChangeArrowheads="1"/>
        </cdr:cNvSpPr>
      </cdr:nvSpPr>
      <cdr:spPr bwMode="auto">
        <a:xfrm xmlns:a="http://schemas.openxmlformats.org/drawingml/2006/main">
          <a:off x="1147856" y="1027101"/>
          <a:ext cx="2448271" cy="276976"/>
        </a:xfrm>
        <a:prstGeom xmlns:a="http://schemas.openxmlformats.org/drawingml/2006/main" prst="rect">
          <a:avLst/>
        </a:prstGeom>
        <a:solidFill xmlns:a="http://schemas.openxmlformats.org/drawingml/2006/main">
          <a:srgbClr val="F79646">
            <a:lumMod val="20000"/>
            <a:lumOff val="80000"/>
          </a:srgbClr>
        </a:solidFill>
        <a:ln xmlns:a="http://schemas.openxmlformats.org/drawingml/2006/main" w="25400" cap="flat" cmpd="sng" algn="ctr">
          <a:solidFill>
            <a:srgbClr val="0A84FF"/>
          </a:solidFill>
          <a:prstDash val="solid"/>
          <a:headEnd/>
          <a:tailEnd/>
        </a:ln>
        <a:effectLst xmlns:a="http://schemas.openxmlformats.org/drawingml/2006/main"/>
        <a:scene3d xmlns:a="http://schemas.openxmlformats.org/drawingml/2006/main">
          <a:camera prst="orthographicFront"/>
          <a:lightRig rig="threePt" dir="t"/>
        </a:scene3d>
        <a:sp3d xmlns:a="http://schemas.openxmlformats.org/drawingml/2006/main">
          <a:bevelT/>
        </a:sp3d>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wrap="square">
          <a:spAutoFit/>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marL="0" algn="ctr" defTabSz="914400" rtl="0" eaLnBrk="1" latinLnBrk="0" hangingPunct="1">
            <a:spcBef>
              <a:spcPct val="50000"/>
            </a:spcBef>
          </a:pPr>
          <a:r>
            <a:rPr lang="es-ES" altLang="es-ES" sz="1200" b="1" i="1" kern="1200" dirty="0" smtClean="0">
              <a:solidFill>
                <a:srgbClr val="800000"/>
              </a:solidFill>
              <a:latin typeface="Calibri"/>
              <a:ea typeface="Verdana" pitchFamily="34" charset="0"/>
              <a:cs typeface="Verdana" pitchFamily="34" charset="0"/>
            </a:rPr>
            <a:t>Provincia</a:t>
          </a:r>
          <a:endParaRPr lang="es-ES" altLang="es-ES" sz="1200" b="1" i="1" kern="1200" dirty="0">
            <a:solidFill>
              <a:srgbClr val="800000"/>
            </a:solidFill>
            <a:latin typeface="Calibri"/>
            <a:ea typeface="Verdana" pitchFamily="34" charset="0"/>
            <a:cs typeface="Verdana"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031027-FBD0-4475-A427-2090B5F03969}" type="datetimeFigureOut">
              <a:rPr lang="es-ES" smtClean="0"/>
              <a:pPr/>
              <a:t>26/07/2017</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C72D7B-116A-4951-801D-A2B63D9EA922}" type="slidenum">
              <a:rPr lang="es-ES" smtClean="0"/>
              <a:pPr/>
              <a:t>‹Nº›</a:t>
            </a:fld>
            <a:endParaRPr lang="es-ES"/>
          </a:p>
        </p:txBody>
      </p:sp>
    </p:spTree>
    <p:extLst>
      <p:ext uri="{BB962C8B-B14F-4D97-AF65-F5344CB8AC3E}">
        <p14:creationId xmlns:p14="http://schemas.microsoft.com/office/powerpoint/2010/main" val="3427874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D6C550-C89E-432F-BF76-FE0A24194F4A}" type="datetimeFigureOut">
              <a:rPr lang="es-ES" smtClean="0"/>
              <a:pPr/>
              <a:t>26/07/2017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81936A-041C-47B9-AD5B-7D13A9766000}" type="slidenum">
              <a:rPr lang="es-ES" smtClean="0"/>
              <a:pPr/>
              <a:t>‹Nº›</a:t>
            </a:fld>
            <a:endParaRPr lang="es-ES"/>
          </a:p>
        </p:txBody>
      </p:sp>
    </p:spTree>
    <p:extLst>
      <p:ext uri="{BB962C8B-B14F-4D97-AF65-F5344CB8AC3E}">
        <p14:creationId xmlns:p14="http://schemas.microsoft.com/office/powerpoint/2010/main" val="1158264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a:t>
            </a:fld>
            <a:endParaRPr lang="es-ES" dirty="0"/>
          </a:p>
        </p:txBody>
      </p:sp>
    </p:spTree>
    <p:extLst>
      <p:ext uri="{BB962C8B-B14F-4D97-AF65-F5344CB8AC3E}">
        <p14:creationId xmlns:p14="http://schemas.microsoft.com/office/powerpoint/2010/main" val="2615286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10</a:t>
            </a:fld>
            <a:endParaRPr lang="es-ES"/>
          </a:p>
        </p:txBody>
      </p:sp>
    </p:spTree>
    <p:extLst>
      <p:ext uri="{BB962C8B-B14F-4D97-AF65-F5344CB8AC3E}">
        <p14:creationId xmlns:p14="http://schemas.microsoft.com/office/powerpoint/2010/main" val="2532426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11</a:t>
            </a:fld>
            <a:endParaRPr lang="es-ES"/>
          </a:p>
        </p:txBody>
      </p:sp>
    </p:spTree>
    <p:extLst>
      <p:ext uri="{BB962C8B-B14F-4D97-AF65-F5344CB8AC3E}">
        <p14:creationId xmlns:p14="http://schemas.microsoft.com/office/powerpoint/2010/main" val="3038333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12</a:t>
            </a:fld>
            <a:endParaRPr lang="es-ES"/>
          </a:p>
        </p:txBody>
      </p:sp>
    </p:spTree>
    <p:extLst>
      <p:ext uri="{BB962C8B-B14F-4D97-AF65-F5344CB8AC3E}">
        <p14:creationId xmlns:p14="http://schemas.microsoft.com/office/powerpoint/2010/main" val="4140336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13</a:t>
            </a:fld>
            <a:endParaRPr lang="es-ES"/>
          </a:p>
        </p:txBody>
      </p:sp>
    </p:spTree>
    <p:extLst>
      <p:ext uri="{BB962C8B-B14F-4D97-AF65-F5344CB8AC3E}">
        <p14:creationId xmlns:p14="http://schemas.microsoft.com/office/powerpoint/2010/main" val="700747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14</a:t>
            </a:fld>
            <a:endParaRPr lang="es-ES"/>
          </a:p>
        </p:txBody>
      </p:sp>
    </p:spTree>
    <p:extLst>
      <p:ext uri="{BB962C8B-B14F-4D97-AF65-F5344CB8AC3E}">
        <p14:creationId xmlns:p14="http://schemas.microsoft.com/office/powerpoint/2010/main" val="475382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15</a:t>
            </a:fld>
            <a:endParaRPr lang="es-ES"/>
          </a:p>
        </p:txBody>
      </p:sp>
    </p:spTree>
    <p:extLst>
      <p:ext uri="{BB962C8B-B14F-4D97-AF65-F5344CB8AC3E}">
        <p14:creationId xmlns:p14="http://schemas.microsoft.com/office/powerpoint/2010/main" val="927328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16</a:t>
            </a:fld>
            <a:endParaRPr lang="es-ES"/>
          </a:p>
        </p:txBody>
      </p:sp>
    </p:spTree>
    <p:extLst>
      <p:ext uri="{BB962C8B-B14F-4D97-AF65-F5344CB8AC3E}">
        <p14:creationId xmlns:p14="http://schemas.microsoft.com/office/powerpoint/2010/main" val="3643495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17</a:t>
            </a:fld>
            <a:endParaRPr lang="es-ES"/>
          </a:p>
        </p:txBody>
      </p:sp>
    </p:spTree>
    <p:extLst>
      <p:ext uri="{BB962C8B-B14F-4D97-AF65-F5344CB8AC3E}">
        <p14:creationId xmlns:p14="http://schemas.microsoft.com/office/powerpoint/2010/main" val="42467603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18</a:t>
            </a:fld>
            <a:endParaRPr lang="es-ES"/>
          </a:p>
        </p:txBody>
      </p:sp>
    </p:spTree>
    <p:extLst>
      <p:ext uri="{BB962C8B-B14F-4D97-AF65-F5344CB8AC3E}">
        <p14:creationId xmlns:p14="http://schemas.microsoft.com/office/powerpoint/2010/main" val="39749183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19</a:t>
            </a:fld>
            <a:endParaRPr lang="es-ES"/>
          </a:p>
        </p:txBody>
      </p:sp>
    </p:spTree>
    <p:extLst>
      <p:ext uri="{BB962C8B-B14F-4D97-AF65-F5344CB8AC3E}">
        <p14:creationId xmlns:p14="http://schemas.microsoft.com/office/powerpoint/2010/main" val="1429547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2</a:t>
            </a:fld>
            <a:endParaRPr lang="es-ES"/>
          </a:p>
        </p:txBody>
      </p:sp>
    </p:spTree>
    <p:extLst>
      <p:ext uri="{BB962C8B-B14F-4D97-AF65-F5344CB8AC3E}">
        <p14:creationId xmlns:p14="http://schemas.microsoft.com/office/powerpoint/2010/main" val="4083689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20</a:t>
            </a:fld>
            <a:endParaRPr lang="es-ES"/>
          </a:p>
        </p:txBody>
      </p:sp>
    </p:spTree>
    <p:extLst>
      <p:ext uri="{BB962C8B-B14F-4D97-AF65-F5344CB8AC3E}">
        <p14:creationId xmlns:p14="http://schemas.microsoft.com/office/powerpoint/2010/main" val="7887917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21</a:t>
            </a:fld>
            <a:endParaRPr lang="es-ES"/>
          </a:p>
        </p:txBody>
      </p:sp>
    </p:spTree>
    <p:extLst>
      <p:ext uri="{BB962C8B-B14F-4D97-AF65-F5344CB8AC3E}">
        <p14:creationId xmlns:p14="http://schemas.microsoft.com/office/powerpoint/2010/main" val="14819033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22</a:t>
            </a:fld>
            <a:endParaRPr lang="es-ES">
              <a:solidFill>
                <a:prstClr val="black"/>
              </a:solidFill>
            </a:endParaRPr>
          </a:p>
        </p:txBody>
      </p:sp>
    </p:spTree>
    <p:extLst>
      <p:ext uri="{BB962C8B-B14F-4D97-AF65-F5344CB8AC3E}">
        <p14:creationId xmlns:p14="http://schemas.microsoft.com/office/powerpoint/2010/main" val="19658618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23</a:t>
            </a:fld>
            <a:endParaRPr lang="es-ES">
              <a:solidFill>
                <a:prstClr val="black"/>
              </a:solidFill>
            </a:endParaRPr>
          </a:p>
        </p:txBody>
      </p:sp>
    </p:spTree>
    <p:extLst>
      <p:ext uri="{BB962C8B-B14F-4D97-AF65-F5344CB8AC3E}">
        <p14:creationId xmlns:p14="http://schemas.microsoft.com/office/powerpoint/2010/main" val="25417305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24</a:t>
            </a:fld>
            <a:endParaRPr lang="es-ES">
              <a:solidFill>
                <a:prstClr val="black"/>
              </a:solidFill>
            </a:endParaRPr>
          </a:p>
        </p:txBody>
      </p:sp>
    </p:spTree>
    <p:extLst>
      <p:ext uri="{BB962C8B-B14F-4D97-AF65-F5344CB8AC3E}">
        <p14:creationId xmlns:p14="http://schemas.microsoft.com/office/powerpoint/2010/main" val="38624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25</a:t>
            </a:fld>
            <a:endParaRPr lang="es-ES">
              <a:solidFill>
                <a:prstClr val="black"/>
              </a:solidFill>
            </a:endParaRPr>
          </a:p>
        </p:txBody>
      </p:sp>
    </p:spTree>
    <p:extLst>
      <p:ext uri="{BB962C8B-B14F-4D97-AF65-F5344CB8AC3E}">
        <p14:creationId xmlns:p14="http://schemas.microsoft.com/office/powerpoint/2010/main" val="30646768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26</a:t>
            </a:fld>
            <a:endParaRPr lang="es-ES">
              <a:solidFill>
                <a:prstClr val="black"/>
              </a:solidFill>
            </a:endParaRPr>
          </a:p>
        </p:txBody>
      </p:sp>
    </p:spTree>
    <p:extLst>
      <p:ext uri="{BB962C8B-B14F-4D97-AF65-F5344CB8AC3E}">
        <p14:creationId xmlns:p14="http://schemas.microsoft.com/office/powerpoint/2010/main" val="37474573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27</a:t>
            </a:fld>
            <a:endParaRPr lang="es-ES">
              <a:solidFill>
                <a:prstClr val="black"/>
              </a:solidFill>
            </a:endParaRPr>
          </a:p>
        </p:txBody>
      </p:sp>
    </p:spTree>
    <p:extLst>
      <p:ext uri="{BB962C8B-B14F-4D97-AF65-F5344CB8AC3E}">
        <p14:creationId xmlns:p14="http://schemas.microsoft.com/office/powerpoint/2010/main" val="34324056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28</a:t>
            </a:fld>
            <a:endParaRPr lang="es-ES">
              <a:solidFill>
                <a:prstClr val="black"/>
              </a:solidFill>
            </a:endParaRPr>
          </a:p>
        </p:txBody>
      </p:sp>
    </p:spTree>
    <p:extLst>
      <p:ext uri="{BB962C8B-B14F-4D97-AF65-F5344CB8AC3E}">
        <p14:creationId xmlns:p14="http://schemas.microsoft.com/office/powerpoint/2010/main" val="9695789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29</a:t>
            </a:fld>
            <a:endParaRPr lang="es-ES">
              <a:solidFill>
                <a:prstClr val="black"/>
              </a:solidFill>
            </a:endParaRPr>
          </a:p>
        </p:txBody>
      </p:sp>
    </p:spTree>
    <p:extLst>
      <p:ext uri="{BB962C8B-B14F-4D97-AF65-F5344CB8AC3E}">
        <p14:creationId xmlns:p14="http://schemas.microsoft.com/office/powerpoint/2010/main" val="2098452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a:t>
            </a:fld>
            <a:endParaRPr lang="es-ES"/>
          </a:p>
        </p:txBody>
      </p:sp>
    </p:spTree>
    <p:extLst>
      <p:ext uri="{BB962C8B-B14F-4D97-AF65-F5344CB8AC3E}">
        <p14:creationId xmlns:p14="http://schemas.microsoft.com/office/powerpoint/2010/main" val="2816676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30</a:t>
            </a:fld>
            <a:endParaRPr lang="es-ES"/>
          </a:p>
        </p:txBody>
      </p:sp>
    </p:spTree>
    <p:extLst>
      <p:ext uri="{BB962C8B-B14F-4D97-AF65-F5344CB8AC3E}">
        <p14:creationId xmlns:p14="http://schemas.microsoft.com/office/powerpoint/2010/main" val="42451205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31</a:t>
            </a:fld>
            <a:endParaRPr lang="es-ES"/>
          </a:p>
        </p:txBody>
      </p:sp>
    </p:spTree>
    <p:extLst>
      <p:ext uri="{BB962C8B-B14F-4D97-AF65-F5344CB8AC3E}">
        <p14:creationId xmlns:p14="http://schemas.microsoft.com/office/powerpoint/2010/main" val="783331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32</a:t>
            </a:fld>
            <a:endParaRPr lang="es-ES"/>
          </a:p>
        </p:txBody>
      </p:sp>
    </p:spTree>
    <p:extLst>
      <p:ext uri="{BB962C8B-B14F-4D97-AF65-F5344CB8AC3E}">
        <p14:creationId xmlns:p14="http://schemas.microsoft.com/office/powerpoint/2010/main" val="23812958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33</a:t>
            </a:fld>
            <a:endParaRPr lang="es-ES"/>
          </a:p>
        </p:txBody>
      </p:sp>
    </p:spTree>
    <p:extLst>
      <p:ext uri="{BB962C8B-B14F-4D97-AF65-F5344CB8AC3E}">
        <p14:creationId xmlns:p14="http://schemas.microsoft.com/office/powerpoint/2010/main" val="33110630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34</a:t>
            </a:fld>
            <a:endParaRPr lang="es-ES"/>
          </a:p>
        </p:txBody>
      </p:sp>
    </p:spTree>
    <p:extLst>
      <p:ext uri="{BB962C8B-B14F-4D97-AF65-F5344CB8AC3E}">
        <p14:creationId xmlns:p14="http://schemas.microsoft.com/office/powerpoint/2010/main" val="34925305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35</a:t>
            </a:fld>
            <a:endParaRPr lang="es-ES"/>
          </a:p>
        </p:txBody>
      </p:sp>
    </p:spTree>
    <p:extLst>
      <p:ext uri="{BB962C8B-B14F-4D97-AF65-F5344CB8AC3E}">
        <p14:creationId xmlns:p14="http://schemas.microsoft.com/office/powerpoint/2010/main" val="8406281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36</a:t>
            </a:fld>
            <a:endParaRPr lang="es-ES"/>
          </a:p>
        </p:txBody>
      </p:sp>
    </p:spTree>
    <p:extLst>
      <p:ext uri="{BB962C8B-B14F-4D97-AF65-F5344CB8AC3E}">
        <p14:creationId xmlns:p14="http://schemas.microsoft.com/office/powerpoint/2010/main" val="30937983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37</a:t>
            </a:fld>
            <a:endParaRPr lang="es-ES"/>
          </a:p>
        </p:txBody>
      </p:sp>
    </p:spTree>
    <p:extLst>
      <p:ext uri="{BB962C8B-B14F-4D97-AF65-F5344CB8AC3E}">
        <p14:creationId xmlns:p14="http://schemas.microsoft.com/office/powerpoint/2010/main" val="16761736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38</a:t>
            </a:fld>
            <a:endParaRPr lang="es-ES"/>
          </a:p>
        </p:txBody>
      </p:sp>
    </p:spTree>
    <p:extLst>
      <p:ext uri="{BB962C8B-B14F-4D97-AF65-F5344CB8AC3E}">
        <p14:creationId xmlns:p14="http://schemas.microsoft.com/office/powerpoint/2010/main" val="22722174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39</a:t>
            </a:fld>
            <a:endParaRPr lang="es-ES"/>
          </a:p>
        </p:txBody>
      </p:sp>
    </p:spTree>
    <p:extLst>
      <p:ext uri="{BB962C8B-B14F-4D97-AF65-F5344CB8AC3E}">
        <p14:creationId xmlns:p14="http://schemas.microsoft.com/office/powerpoint/2010/main" val="3466086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a:t>
            </a:fld>
            <a:endParaRPr lang="es-ES"/>
          </a:p>
        </p:txBody>
      </p:sp>
    </p:spTree>
    <p:extLst>
      <p:ext uri="{BB962C8B-B14F-4D97-AF65-F5344CB8AC3E}">
        <p14:creationId xmlns:p14="http://schemas.microsoft.com/office/powerpoint/2010/main" val="2527801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40</a:t>
            </a:fld>
            <a:endParaRPr lang="es-ES"/>
          </a:p>
        </p:txBody>
      </p:sp>
    </p:spTree>
    <p:extLst>
      <p:ext uri="{BB962C8B-B14F-4D97-AF65-F5344CB8AC3E}">
        <p14:creationId xmlns:p14="http://schemas.microsoft.com/office/powerpoint/2010/main" val="28071880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41</a:t>
            </a:fld>
            <a:endParaRPr lang="es-ES"/>
          </a:p>
        </p:txBody>
      </p:sp>
    </p:spTree>
    <p:extLst>
      <p:ext uri="{BB962C8B-B14F-4D97-AF65-F5344CB8AC3E}">
        <p14:creationId xmlns:p14="http://schemas.microsoft.com/office/powerpoint/2010/main" val="2043120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42</a:t>
            </a:fld>
            <a:endParaRPr lang="es-ES"/>
          </a:p>
        </p:txBody>
      </p:sp>
    </p:spTree>
    <p:extLst>
      <p:ext uri="{BB962C8B-B14F-4D97-AF65-F5344CB8AC3E}">
        <p14:creationId xmlns:p14="http://schemas.microsoft.com/office/powerpoint/2010/main" val="7840814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43</a:t>
            </a:fld>
            <a:endParaRPr lang="es-ES"/>
          </a:p>
        </p:txBody>
      </p:sp>
    </p:spTree>
    <p:extLst>
      <p:ext uri="{BB962C8B-B14F-4D97-AF65-F5344CB8AC3E}">
        <p14:creationId xmlns:p14="http://schemas.microsoft.com/office/powerpoint/2010/main" val="11974407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44</a:t>
            </a:fld>
            <a:endParaRPr lang="es-ES"/>
          </a:p>
        </p:txBody>
      </p:sp>
    </p:spTree>
    <p:extLst>
      <p:ext uri="{BB962C8B-B14F-4D97-AF65-F5344CB8AC3E}">
        <p14:creationId xmlns:p14="http://schemas.microsoft.com/office/powerpoint/2010/main" val="32083988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45</a:t>
            </a:fld>
            <a:endParaRPr lang="es-ES"/>
          </a:p>
        </p:txBody>
      </p:sp>
    </p:spTree>
    <p:extLst>
      <p:ext uri="{BB962C8B-B14F-4D97-AF65-F5344CB8AC3E}">
        <p14:creationId xmlns:p14="http://schemas.microsoft.com/office/powerpoint/2010/main" val="55121760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46</a:t>
            </a:fld>
            <a:endParaRPr lang="es-ES"/>
          </a:p>
        </p:txBody>
      </p:sp>
    </p:spTree>
    <p:extLst>
      <p:ext uri="{BB962C8B-B14F-4D97-AF65-F5344CB8AC3E}">
        <p14:creationId xmlns:p14="http://schemas.microsoft.com/office/powerpoint/2010/main" val="240778537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47</a:t>
            </a:fld>
            <a:endParaRPr lang="es-ES"/>
          </a:p>
        </p:txBody>
      </p:sp>
    </p:spTree>
    <p:extLst>
      <p:ext uri="{BB962C8B-B14F-4D97-AF65-F5344CB8AC3E}">
        <p14:creationId xmlns:p14="http://schemas.microsoft.com/office/powerpoint/2010/main" val="14528395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48</a:t>
            </a:fld>
            <a:endParaRPr lang="es-ES"/>
          </a:p>
        </p:txBody>
      </p:sp>
    </p:spTree>
    <p:extLst>
      <p:ext uri="{BB962C8B-B14F-4D97-AF65-F5344CB8AC3E}">
        <p14:creationId xmlns:p14="http://schemas.microsoft.com/office/powerpoint/2010/main" val="231543506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49</a:t>
            </a:fld>
            <a:endParaRPr lang="es-ES"/>
          </a:p>
        </p:txBody>
      </p:sp>
    </p:spTree>
    <p:extLst>
      <p:ext uri="{BB962C8B-B14F-4D97-AF65-F5344CB8AC3E}">
        <p14:creationId xmlns:p14="http://schemas.microsoft.com/office/powerpoint/2010/main" val="110835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a:t>
            </a:fld>
            <a:endParaRPr lang="es-ES"/>
          </a:p>
        </p:txBody>
      </p:sp>
    </p:spTree>
    <p:extLst>
      <p:ext uri="{BB962C8B-B14F-4D97-AF65-F5344CB8AC3E}">
        <p14:creationId xmlns:p14="http://schemas.microsoft.com/office/powerpoint/2010/main" val="10463262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50</a:t>
            </a:fld>
            <a:endParaRPr lang="es-ES"/>
          </a:p>
        </p:txBody>
      </p:sp>
    </p:spTree>
    <p:extLst>
      <p:ext uri="{BB962C8B-B14F-4D97-AF65-F5344CB8AC3E}">
        <p14:creationId xmlns:p14="http://schemas.microsoft.com/office/powerpoint/2010/main" val="212441019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51</a:t>
            </a:fld>
            <a:endParaRPr lang="es-ES"/>
          </a:p>
        </p:txBody>
      </p:sp>
    </p:spTree>
    <p:extLst>
      <p:ext uri="{BB962C8B-B14F-4D97-AF65-F5344CB8AC3E}">
        <p14:creationId xmlns:p14="http://schemas.microsoft.com/office/powerpoint/2010/main" val="290896849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52</a:t>
            </a:fld>
            <a:endParaRPr lang="es-ES"/>
          </a:p>
        </p:txBody>
      </p:sp>
    </p:spTree>
    <p:extLst>
      <p:ext uri="{BB962C8B-B14F-4D97-AF65-F5344CB8AC3E}">
        <p14:creationId xmlns:p14="http://schemas.microsoft.com/office/powerpoint/2010/main" val="426293632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53</a:t>
            </a:fld>
            <a:endParaRPr lang="es-ES"/>
          </a:p>
        </p:txBody>
      </p:sp>
    </p:spTree>
    <p:extLst>
      <p:ext uri="{BB962C8B-B14F-4D97-AF65-F5344CB8AC3E}">
        <p14:creationId xmlns:p14="http://schemas.microsoft.com/office/powerpoint/2010/main" val="220159618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54</a:t>
            </a:fld>
            <a:endParaRPr lang="es-ES"/>
          </a:p>
        </p:txBody>
      </p:sp>
    </p:spTree>
    <p:extLst>
      <p:ext uri="{BB962C8B-B14F-4D97-AF65-F5344CB8AC3E}">
        <p14:creationId xmlns:p14="http://schemas.microsoft.com/office/powerpoint/2010/main" val="32162254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55</a:t>
            </a:fld>
            <a:endParaRPr lang="es-ES"/>
          </a:p>
        </p:txBody>
      </p:sp>
    </p:spTree>
    <p:extLst>
      <p:ext uri="{BB962C8B-B14F-4D97-AF65-F5344CB8AC3E}">
        <p14:creationId xmlns:p14="http://schemas.microsoft.com/office/powerpoint/2010/main" val="422421736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56</a:t>
            </a:fld>
            <a:endParaRPr lang="es-ES"/>
          </a:p>
        </p:txBody>
      </p:sp>
    </p:spTree>
    <p:extLst>
      <p:ext uri="{BB962C8B-B14F-4D97-AF65-F5344CB8AC3E}">
        <p14:creationId xmlns:p14="http://schemas.microsoft.com/office/powerpoint/2010/main" val="83421449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57</a:t>
            </a:fld>
            <a:endParaRPr lang="es-ES"/>
          </a:p>
        </p:txBody>
      </p:sp>
    </p:spTree>
    <p:extLst>
      <p:ext uri="{BB962C8B-B14F-4D97-AF65-F5344CB8AC3E}">
        <p14:creationId xmlns:p14="http://schemas.microsoft.com/office/powerpoint/2010/main" val="139939679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58</a:t>
            </a:fld>
            <a:endParaRPr lang="es-ES"/>
          </a:p>
        </p:txBody>
      </p:sp>
    </p:spTree>
    <p:extLst>
      <p:ext uri="{BB962C8B-B14F-4D97-AF65-F5344CB8AC3E}">
        <p14:creationId xmlns:p14="http://schemas.microsoft.com/office/powerpoint/2010/main" val="132328306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59</a:t>
            </a:fld>
            <a:endParaRPr lang="es-ES">
              <a:solidFill>
                <a:prstClr val="black"/>
              </a:solidFill>
            </a:endParaRPr>
          </a:p>
        </p:txBody>
      </p:sp>
    </p:spTree>
    <p:extLst>
      <p:ext uri="{BB962C8B-B14F-4D97-AF65-F5344CB8AC3E}">
        <p14:creationId xmlns:p14="http://schemas.microsoft.com/office/powerpoint/2010/main" val="3801025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6</a:t>
            </a:fld>
            <a:endParaRPr lang="es-ES"/>
          </a:p>
        </p:txBody>
      </p:sp>
    </p:spTree>
    <p:extLst>
      <p:ext uri="{BB962C8B-B14F-4D97-AF65-F5344CB8AC3E}">
        <p14:creationId xmlns:p14="http://schemas.microsoft.com/office/powerpoint/2010/main" val="60964372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60</a:t>
            </a:fld>
            <a:endParaRPr lang="es-ES">
              <a:solidFill>
                <a:prstClr val="black"/>
              </a:solidFill>
            </a:endParaRPr>
          </a:p>
        </p:txBody>
      </p:sp>
    </p:spTree>
    <p:extLst>
      <p:ext uri="{BB962C8B-B14F-4D97-AF65-F5344CB8AC3E}">
        <p14:creationId xmlns:p14="http://schemas.microsoft.com/office/powerpoint/2010/main" val="327901927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61</a:t>
            </a:fld>
            <a:endParaRPr lang="es-ES"/>
          </a:p>
        </p:txBody>
      </p:sp>
    </p:spTree>
    <p:extLst>
      <p:ext uri="{BB962C8B-B14F-4D97-AF65-F5344CB8AC3E}">
        <p14:creationId xmlns:p14="http://schemas.microsoft.com/office/powerpoint/2010/main" val="192761411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62</a:t>
            </a:fld>
            <a:endParaRPr lang="es-ES"/>
          </a:p>
        </p:txBody>
      </p:sp>
    </p:spTree>
    <p:extLst>
      <p:ext uri="{BB962C8B-B14F-4D97-AF65-F5344CB8AC3E}">
        <p14:creationId xmlns:p14="http://schemas.microsoft.com/office/powerpoint/2010/main" val="174109213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63</a:t>
            </a:fld>
            <a:endParaRPr lang="es-ES"/>
          </a:p>
        </p:txBody>
      </p:sp>
    </p:spTree>
    <p:extLst>
      <p:ext uri="{BB962C8B-B14F-4D97-AF65-F5344CB8AC3E}">
        <p14:creationId xmlns:p14="http://schemas.microsoft.com/office/powerpoint/2010/main" val="26430921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64</a:t>
            </a:fld>
            <a:endParaRPr lang="es-ES">
              <a:solidFill>
                <a:prstClr val="black"/>
              </a:solidFill>
            </a:endParaRPr>
          </a:p>
        </p:txBody>
      </p:sp>
    </p:spTree>
    <p:extLst>
      <p:ext uri="{BB962C8B-B14F-4D97-AF65-F5344CB8AC3E}">
        <p14:creationId xmlns:p14="http://schemas.microsoft.com/office/powerpoint/2010/main" val="137497979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65</a:t>
            </a:fld>
            <a:endParaRPr lang="es-ES">
              <a:solidFill>
                <a:prstClr val="black"/>
              </a:solidFill>
            </a:endParaRPr>
          </a:p>
        </p:txBody>
      </p:sp>
    </p:spTree>
    <p:extLst>
      <p:ext uri="{BB962C8B-B14F-4D97-AF65-F5344CB8AC3E}">
        <p14:creationId xmlns:p14="http://schemas.microsoft.com/office/powerpoint/2010/main" val="351712629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66</a:t>
            </a:fld>
            <a:endParaRPr lang="es-ES">
              <a:solidFill>
                <a:prstClr val="black"/>
              </a:solidFill>
            </a:endParaRPr>
          </a:p>
        </p:txBody>
      </p:sp>
    </p:spTree>
    <p:extLst>
      <p:ext uri="{BB962C8B-B14F-4D97-AF65-F5344CB8AC3E}">
        <p14:creationId xmlns:p14="http://schemas.microsoft.com/office/powerpoint/2010/main" val="246041022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67</a:t>
            </a:fld>
            <a:endParaRPr lang="es-ES">
              <a:solidFill>
                <a:prstClr val="black"/>
              </a:solidFill>
            </a:endParaRPr>
          </a:p>
        </p:txBody>
      </p:sp>
    </p:spTree>
    <p:extLst>
      <p:ext uri="{BB962C8B-B14F-4D97-AF65-F5344CB8AC3E}">
        <p14:creationId xmlns:p14="http://schemas.microsoft.com/office/powerpoint/2010/main" val="348213622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68</a:t>
            </a:fld>
            <a:endParaRPr lang="es-ES">
              <a:solidFill>
                <a:prstClr val="black"/>
              </a:solidFill>
            </a:endParaRPr>
          </a:p>
        </p:txBody>
      </p:sp>
    </p:spTree>
    <p:extLst>
      <p:ext uri="{BB962C8B-B14F-4D97-AF65-F5344CB8AC3E}">
        <p14:creationId xmlns:p14="http://schemas.microsoft.com/office/powerpoint/2010/main" val="334972230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69</a:t>
            </a:fld>
            <a:endParaRPr lang="es-ES">
              <a:solidFill>
                <a:prstClr val="black"/>
              </a:solidFill>
            </a:endParaRPr>
          </a:p>
        </p:txBody>
      </p:sp>
    </p:spTree>
    <p:extLst>
      <p:ext uri="{BB962C8B-B14F-4D97-AF65-F5344CB8AC3E}">
        <p14:creationId xmlns:p14="http://schemas.microsoft.com/office/powerpoint/2010/main" val="2261151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7</a:t>
            </a:fld>
            <a:endParaRPr lang="es-ES"/>
          </a:p>
        </p:txBody>
      </p:sp>
    </p:spTree>
    <p:extLst>
      <p:ext uri="{BB962C8B-B14F-4D97-AF65-F5344CB8AC3E}">
        <p14:creationId xmlns:p14="http://schemas.microsoft.com/office/powerpoint/2010/main" val="151202139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70</a:t>
            </a:fld>
            <a:endParaRPr lang="es-ES">
              <a:solidFill>
                <a:prstClr val="black"/>
              </a:solidFill>
            </a:endParaRPr>
          </a:p>
        </p:txBody>
      </p:sp>
    </p:spTree>
    <p:extLst>
      <p:ext uri="{BB962C8B-B14F-4D97-AF65-F5344CB8AC3E}">
        <p14:creationId xmlns:p14="http://schemas.microsoft.com/office/powerpoint/2010/main" val="115811780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solidFill>
                  <a:prstClr val="black"/>
                </a:solidFill>
              </a:rPr>
              <a:pPr/>
              <a:t>71</a:t>
            </a:fld>
            <a:endParaRPr lang="es-ES">
              <a:solidFill>
                <a:prstClr val="black"/>
              </a:solidFill>
            </a:endParaRPr>
          </a:p>
        </p:txBody>
      </p:sp>
    </p:spTree>
    <p:extLst>
      <p:ext uri="{BB962C8B-B14F-4D97-AF65-F5344CB8AC3E}">
        <p14:creationId xmlns:p14="http://schemas.microsoft.com/office/powerpoint/2010/main" val="195865326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72</a:t>
            </a:fld>
            <a:endParaRPr lang="es-ES"/>
          </a:p>
        </p:txBody>
      </p:sp>
    </p:spTree>
    <p:extLst>
      <p:ext uri="{BB962C8B-B14F-4D97-AF65-F5344CB8AC3E}">
        <p14:creationId xmlns:p14="http://schemas.microsoft.com/office/powerpoint/2010/main" val="85071442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73</a:t>
            </a:fld>
            <a:endParaRPr lang="es-ES"/>
          </a:p>
        </p:txBody>
      </p:sp>
    </p:spTree>
    <p:extLst>
      <p:ext uri="{BB962C8B-B14F-4D97-AF65-F5344CB8AC3E}">
        <p14:creationId xmlns:p14="http://schemas.microsoft.com/office/powerpoint/2010/main" val="622281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8</a:t>
            </a:fld>
            <a:endParaRPr lang="es-ES"/>
          </a:p>
        </p:txBody>
      </p:sp>
    </p:spTree>
    <p:extLst>
      <p:ext uri="{BB962C8B-B14F-4D97-AF65-F5344CB8AC3E}">
        <p14:creationId xmlns:p14="http://schemas.microsoft.com/office/powerpoint/2010/main" val="4041391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81936A-041C-47B9-AD5B-7D13A9766000}" type="slidenum">
              <a:rPr lang="es-ES" smtClean="0"/>
              <a:pPr/>
              <a:t>9</a:t>
            </a:fld>
            <a:endParaRPr lang="es-ES"/>
          </a:p>
        </p:txBody>
      </p:sp>
    </p:spTree>
    <p:extLst>
      <p:ext uri="{BB962C8B-B14F-4D97-AF65-F5344CB8AC3E}">
        <p14:creationId xmlns:p14="http://schemas.microsoft.com/office/powerpoint/2010/main" val="1269064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8" name="7 Marcador de fecha"/>
          <p:cNvSpPr>
            <a:spLocks noGrp="1"/>
          </p:cNvSpPr>
          <p:nvPr>
            <p:ph type="dt" sz="half" idx="10"/>
          </p:nvPr>
        </p:nvSpPr>
        <p:spPr/>
        <p:txBody>
          <a:bodyPr/>
          <a:lstStyle/>
          <a:p>
            <a:fld id="{2C934EEC-8D8A-4102-9372-F7B6030B24A3}" type="datetime1">
              <a:rPr lang="es-ES" smtClean="0"/>
              <a:pPr/>
              <a:t>26/07/2017</a:t>
            </a:fld>
            <a:endParaRPr lang="es-ES"/>
          </a:p>
        </p:txBody>
      </p:sp>
      <p:sp>
        <p:nvSpPr>
          <p:cNvPr id="9" name="8 Marcador de número de diapositiva"/>
          <p:cNvSpPr>
            <a:spLocks noGrp="1"/>
          </p:cNvSpPr>
          <p:nvPr>
            <p:ph type="sldNum" sz="quarter" idx="11"/>
          </p:nvPr>
        </p:nvSpPr>
        <p:spPr/>
        <p:txBody>
          <a:bodyPr/>
          <a:lstStyle/>
          <a:p>
            <a:fld id="{A4C34904-0DDE-4644-A298-A3FE591A4CF5}" type="slidenum">
              <a:rPr lang="es-ES" smtClean="0"/>
              <a:pPr/>
              <a:t>‹Nº›</a:t>
            </a:fld>
            <a:endParaRPr lang="es-ES"/>
          </a:p>
        </p:txBody>
      </p:sp>
      <p:sp>
        <p:nvSpPr>
          <p:cNvPr id="10" name="9 Marcador de pie de página"/>
          <p:cNvSpPr>
            <a:spLocks noGrp="1"/>
          </p:cNvSpPr>
          <p:nvPr>
            <p:ph type="ftr" sz="quarter" idx="12"/>
          </p:nvPr>
        </p:nvSpPr>
        <p:spPr>
          <a:xfrm>
            <a:off x="0" y="6381328"/>
            <a:ext cx="5552256" cy="365125"/>
          </a:xfrm>
        </p:spPr>
        <p:txBody>
          <a:bodyPr/>
          <a:lstStyle>
            <a:lvl1pPr>
              <a:defRPr i="1">
                <a:solidFill>
                  <a:schemeClr val="bg1">
                    <a:lumMod val="65000"/>
                  </a:schemeClr>
                </a:solidFill>
              </a:defRPr>
            </a:lvl1pPr>
          </a:lstStyle>
          <a:p>
            <a:r>
              <a:rPr lang="es-ES" dirty="0" smtClean="0"/>
              <a:t>Estudio político Castilla-La Mancha /Enero 2015</a:t>
            </a:r>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hasCustomPrompt="1"/>
          </p:nvPr>
        </p:nvSpPr>
        <p:spPr/>
        <p:txBody>
          <a:bodyPr>
            <a:normAutofit/>
          </a:bodyPr>
          <a:lstStyle>
            <a:lvl1pPr>
              <a:defRPr sz="2000" b="1" i="1">
                <a:solidFill>
                  <a:srgbClr val="002060"/>
                </a:solidFill>
                <a:latin typeface="Verdana" pitchFamily="34" charset="0"/>
                <a:ea typeface="Verdana" pitchFamily="34" charset="0"/>
                <a:cs typeface="Verdana" pitchFamily="34" charset="0"/>
              </a:defRPr>
            </a:lvl1pPr>
          </a:lstStyle>
          <a:p>
            <a:r>
              <a:rPr lang="es-ES" dirty="0" smtClean="0"/>
              <a:t>Título de la </a:t>
            </a:r>
            <a:r>
              <a:rPr lang="es-ES" dirty="0" err="1" smtClean="0"/>
              <a:t>diapo</a:t>
            </a:r>
            <a:endParaRPr lang="es-ES" dirty="0"/>
          </a:p>
        </p:txBody>
      </p:sp>
      <p:sp>
        <p:nvSpPr>
          <p:cNvPr id="3" name="2 Marcador de contenido"/>
          <p:cNvSpPr>
            <a:spLocks noGrp="1"/>
          </p:cNvSpPr>
          <p:nvPr>
            <p:ph idx="1"/>
          </p:nvPr>
        </p:nvSpPr>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fecha"/>
          <p:cNvSpPr>
            <a:spLocks noGrp="1"/>
          </p:cNvSpPr>
          <p:nvPr>
            <p:ph type="dt" sz="half" idx="10"/>
          </p:nvPr>
        </p:nvSpPr>
        <p:spPr/>
        <p:txBody>
          <a:bodyPr/>
          <a:lstStyle/>
          <a:p>
            <a:fld id="{CC8FFB46-B571-4B30-B06C-5D777ED90CE9}" type="datetime1">
              <a:rPr lang="es-ES" smtClean="0"/>
              <a:pPr/>
              <a:t>26/07/2017</a:t>
            </a:fld>
            <a:endParaRPr lang="es-ES"/>
          </a:p>
        </p:txBody>
      </p:sp>
      <p:sp>
        <p:nvSpPr>
          <p:cNvPr id="6" name="5 Marcador de número de diapositiva"/>
          <p:cNvSpPr>
            <a:spLocks noGrp="1"/>
          </p:cNvSpPr>
          <p:nvPr>
            <p:ph type="sldNum" sz="quarter" idx="12"/>
          </p:nvPr>
        </p:nvSpPr>
        <p:spPr/>
        <p:txBody>
          <a:bodyPr/>
          <a:lstStyle>
            <a:lvl1pPr>
              <a:defRPr b="1" i="1"/>
            </a:lvl1pPr>
          </a:lstStyle>
          <a:p>
            <a:fld id="{A4C34904-0DDE-4644-A298-A3FE591A4CF5}" type="slidenum">
              <a:rPr lang="es-ES" smtClean="0"/>
              <a:pPr/>
              <a:t>‹Nº›</a:t>
            </a:fld>
            <a:endParaRPr lang="es-ES"/>
          </a:p>
        </p:txBody>
      </p:sp>
      <p:cxnSp>
        <p:nvCxnSpPr>
          <p:cNvPr id="8" name="7 Conector recto"/>
          <p:cNvCxnSpPr/>
          <p:nvPr userDrawn="1"/>
        </p:nvCxnSpPr>
        <p:spPr>
          <a:xfrm>
            <a:off x="467544" y="669836"/>
            <a:ext cx="82089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10 Conector recto"/>
          <p:cNvCxnSpPr/>
          <p:nvPr userDrawn="1"/>
        </p:nvCxnSpPr>
        <p:spPr>
          <a:xfrm>
            <a:off x="467544" y="6381328"/>
            <a:ext cx="8208912" cy="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55"/>
          <p:cNvPicPr>
            <a:picLocks noChangeAspect="1" noChangeArrowheads="1"/>
          </p:cNvPicPr>
          <p:nvPr userDrawn="1"/>
        </p:nvPicPr>
        <p:blipFill>
          <a:blip r:embed="rId2" cstate="print">
            <a:lum bright="10000" contrast="40000"/>
            <a:extLst>
              <a:ext uri="{28A0092B-C50C-407E-A947-70E740481C1C}">
                <a14:useLocalDpi xmlns:a14="http://schemas.microsoft.com/office/drawing/2010/main" val="0"/>
              </a:ext>
            </a:extLst>
          </a:blip>
          <a:srcRect/>
          <a:stretch>
            <a:fillRect/>
          </a:stretch>
        </p:blipFill>
        <p:spPr bwMode="auto">
          <a:xfrm>
            <a:off x="1083609" y="2280773"/>
            <a:ext cx="6954050" cy="3191885"/>
          </a:xfrm>
          <a:prstGeom prst="rect">
            <a:avLst/>
          </a:prstGeom>
          <a:noFill/>
          <a:extLst>
            <a:ext uri="{909E8E84-426E-40DD-AFC4-6F175D3DCCD1}">
              <a14:hiddenFill xmlns:a14="http://schemas.microsoft.com/office/drawing/2010/main">
                <a:solidFill>
                  <a:srgbClr val="FFFFFF"/>
                </a:solidFill>
              </a14:hiddenFill>
            </a:ext>
          </a:extLst>
        </p:spPr>
      </p:pic>
      <p:sp>
        <p:nvSpPr>
          <p:cNvPr id="15" name="14 Elipse"/>
          <p:cNvSpPr/>
          <p:nvPr userDrawn="1"/>
        </p:nvSpPr>
        <p:spPr>
          <a:xfrm>
            <a:off x="7062476" y="2608776"/>
            <a:ext cx="792088" cy="720080"/>
          </a:xfrm>
          <a:prstGeom prst="ellipse">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3 Marcador de pie de página"/>
          <p:cNvSpPr txBox="1">
            <a:spLocks/>
          </p:cNvSpPr>
          <p:nvPr userDrawn="1"/>
        </p:nvSpPr>
        <p:spPr>
          <a:xfrm>
            <a:off x="395536" y="6382998"/>
            <a:ext cx="5552256"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1" i="1" u="none" strike="noStrike" kern="1200" cap="none" spc="0" normalizeH="0" baseline="0" noProof="0" dirty="0" smtClean="0">
                <a:ln>
                  <a:noFill/>
                </a:ln>
                <a:solidFill>
                  <a:schemeClr val="tx1">
                    <a:tint val="75000"/>
                  </a:schemeClr>
                </a:solidFill>
                <a:effectLst/>
                <a:uLnTx/>
                <a:uFillTx/>
                <a:latin typeface="+mn-lt"/>
                <a:ea typeface="+mn-ea"/>
                <a:cs typeface="+mn-cs"/>
              </a:rPr>
              <a:t>Estudio político Castilla-La Mancha / mayo de 2017</a:t>
            </a:r>
            <a:endParaRPr kumimoji="0" lang="es-ES" sz="1200" b="1" i="1"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13" name="Picture 5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8310" y="76200"/>
            <a:ext cx="1296988" cy="59531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http://www.finanzzas.com/wp-content/uploads/clm.jpg"/>
          <p:cNvPicPr>
            <a:picLocks noChangeAspect="1" noChangeArrowheads="1"/>
          </p:cNvPicPr>
          <p:nvPr userDrawn="1"/>
        </p:nvPicPr>
        <p:blipFill>
          <a:blip r:embed="rId3" cstate="print"/>
          <a:srcRect/>
          <a:stretch>
            <a:fillRect/>
          </a:stretch>
        </p:blipFill>
        <p:spPr bwMode="auto">
          <a:xfrm>
            <a:off x="7953288" y="7320"/>
            <a:ext cx="1190711" cy="973407"/>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871224B-00D4-46FF-BE1B-B4B17F3A6B4B}" type="datetime1">
              <a:rPr lang="es-ES" smtClean="0"/>
              <a:pPr/>
              <a:t>26/07/2017</a:t>
            </a:fld>
            <a:endParaRPr lang="es-ES"/>
          </a:p>
        </p:txBody>
      </p:sp>
      <p:sp>
        <p:nvSpPr>
          <p:cNvPr id="5" name="4 Marcador de pie de página"/>
          <p:cNvSpPr>
            <a:spLocks noGrp="1"/>
          </p:cNvSpPr>
          <p:nvPr>
            <p:ph type="ftr" sz="quarter" idx="11"/>
          </p:nvPr>
        </p:nvSpPr>
        <p:spPr/>
        <p:txBody>
          <a:bodyPr/>
          <a:lstStyle/>
          <a:p>
            <a:r>
              <a:rPr lang="es-ES" dirty="0" smtClean="0"/>
              <a:t>Estudio político Comunidad de Madrid/Marzo 2015</a:t>
            </a:r>
            <a:endParaRPr lang="es-ES" dirty="0"/>
          </a:p>
        </p:txBody>
      </p:sp>
      <p:sp>
        <p:nvSpPr>
          <p:cNvPr id="6" name="5 Marcador de número de diapositiva"/>
          <p:cNvSpPr>
            <a:spLocks noGrp="1"/>
          </p:cNvSpPr>
          <p:nvPr>
            <p:ph type="sldNum" sz="quarter" idx="12"/>
          </p:nvPr>
        </p:nvSpPr>
        <p:spPr/>
        <p:txBody>
          <a:bodyPr/>
          <a:lstStyle/>
          <a:p>
            <a:fld id="{A4C34904-0DDE-4644-A298-A3FE591A4CF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EFC45D2-5EDB-46CC-BC8C-77C50D8B7177}" type="datetime1">
              <a:rPr lang="es-ES" smtClean="0"/>
              <a:pPr/>
              <a:t>26/07/2017</a:t>
            </a:fld>
            <a:endParaRPr lang="es-ES"/>
          </a:p>
        </p:txBody>
      </p:sp>
      <p:sp>
        <p:nvSpPr>
          <p:cNvPr id="8" name="7 Marcador de pie de página"/>
          <p:cNvSpPr>
            <a:spLocks noGrp="1"/>
          </p:cNvSpPr>
          <p:nvPr>
            <p:ph type="ftr" sz="quarter" idx="11"/>
          </p:nvPr>
        </p:nvSpPr>
        <p:spPr/>
        <p:txBody>
          <a:bodyPr/>
          <a:lstStyle/>
          <a:p>
            <a:r>
              <a:rPr lang="es-ES" smtClean="0"/>
              <a:t>Estudio político Castilla-La Mancha /Enero 2015</a:t>
            </a:r>
            <a:endParaRPr lang="es-ES"/>
          </a:p>
        </p:txBody>
      </p:sp>
      <p:sp>
        <p:nvSpPr>
          <p:cNvPr id="9" name="8 Marcador de número de diapositiva"/>
          <p:cNvSpPr>
            <a:spLocks noGrp="1"/>
          </p:cNvSpPr>
          <p:nvPr>
            <p:ph type="sldNum" sz="quarter" idx="12"/>
          </p:nvPr>
        </p:nvSpPr>
        <p:spPr/>
        <p:txBody>
          <a:bodyPr/>
          <a:lstStyle/>
          <a:p>
            <a:fld id="{A4C34904-0DDE-4644-A298-A3FE591A4CF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8" name="7 Marcador de fecha"/>
          <p:cNvSpPr>
            <a:spLocks noGrp="1"/>
          </p:cNvSpPr>
          <p:nvPr>
            <p:ph type="dt" sz="half" idx="10"/>
          </p:nvPr>
        </p:nvSpPr>
        <p:spPr/>
        <p:txBody>
          <a:bodyPr/>
          <a:lstStyle/>
          <a:p>
            <a:fld id="{2C934EEC-8D8A-4102-9372-F7B6030B24A3}" type="datetime1">
              <a:rPr lang="es-ES" smtClean="0">
                <a:solidFill>
                  <a:prstClr val="black">
                    <a:tint val="75000"/>
                  </a:prstClr>
                </a:solidFill>
              </a:rPr>
              <a:pPr/>
              <a:t>26/07/2017</a:t>
            </a:fld>
            <a:endParaRPr lang="es-ES">
              <a:solidFill>
                <a:prstClr val="black">
                  <a:tint val="75000"/>
                </a:prstClr>
              </a:solidFill>
            </a:endParaRPr>
          </a:p>
        </p:txBody>
      </p:sp>
      <p:sp>
        <p:nvSpPr>
          <p:cNvPr id="9" name="8 Marcador de número de diapositiva"/>
          <p:cNvSpPr>
            <a:spLocks noGrp="1"/>
          </p:cNvSpPr>
          <p:nvPr>
            <p:ph type="sldNum" sz="quarter" idx="11"/>
          </p:nvPr>
        </p:nvSpPr>
        <p:spPr/>
        <p:txBody>
          <a:bodyPr/>
          <a:lstStyle/>
          <a:p>
            <a:fld id="{A4C34904-0DDE-4644-A298-A3FE591A4CF5}" type="slidenum">
              <a:rPr lang="es-ES" smtClean="0">
                <a:solidFill>
                  <a:prstClr val="black">
                    <a:tint val="75000"/>
                  </a:prstClr>
                </a:solidFill>
              </a:rPr>
              <a:pPr/>
              <a:t>‹Nº›</a:t>
            </a:fld>
            <a:endParaRPr lang="es-ES">
              <a:solidFill>
                <a:prstClr val="black">
                  <a:tint val="75000"/>
                </a:prstClr>
              </a:solidFill>
            </a:endParaRPr>
          </a:p>
        </p:txBody>
      </p:sp>
      <p:sp>
        <p:nvSpPr>
          <p:cNvPr id="10" name="9 Marcador de pie de página"/>
          <p:cNvSpPr>
            <a:spLocks noGrp="1"/>
          </p:cNvSpPr>
          <p:nvPr>
            <p:ph type="ftr" sz="quarter" idx="12"/>
          </p:nvPr>
        </p:nvSpPr>
        <p:spPr>
          <a:xfrm>
            <a:off x="0" y="6381328"/>
            <a:ext cx="5552256" cy="365125"/>
          </a:xfrm>
        </p:spPr>
        <p:txBody>
          <a:bodyPr/>
          <a:lstStyle>
            <a:lvl1pPr>
              <a:defRPr i="1">
                <a:solidFill>
                  <a:schemeClr val="bg1">
                    <a:lumMod val="65000"/>
                  </a:schemeClr>
                </a:solidFill>
              </a:defRPr>
            </a:lvl1pPr>
          </a:lstStyle>
          <a:p>
            <a:r>
              <a:rPr lang="es-ES" dirty="0" smtClean="0">
                <a:solidFill>
                  <a:prstClr val="white">
                    <a:lumMod val="65000"/>
                  </a:prstClr>
                </a:solidFill>
              </a:rPr>
              <a:t>Estudio político Castilla-La Mancha /Enero 2015</a:t>
            </a:r>
            <a:endParaRPr lang="es-ES" dirty="0">
              <a:solidFill>
                <a:prstClr val="white">
                  <a:lumMod val="6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S" dirty="0"/>
          </a:p>
        </p:txBody>
      </p:sp>
      <p:sp>
        <p:nvSpPr>
          <p:cNvPr id="5" name="4 Marcador de pie de página"/>
          <p:cNvSpPr>
            <a:spLocks noGrp="1"/>
          </p:cNvSpPr>
          <p:nvPr>
            <p:ph type="ftr" sz="quarter" idx="3"/>
          </p:nvPr>
        </p:nvSpPr>
        <p:spPr>
          <a:xfrm>
            <a:off x="467544" y="6356350"/>
            <a:ext cx="5552256" cy="365125"/>
          </a:xfrm>
          <a:prstGeom prst="rect">
            <a:avLst/>
          </a:prstGeom>
        </p:spPr>
        <p:txBody>
          <a:bodyPr vert="horz" lIns="91440" tIns="45720" rIns="91440" bIns="45720" rtlCol="0" anchor="ctr"/>
          <a:lstStyle>
            <a:lvl1pPr algn="l">
              <a:defRPr sz="1200" i="1">
                <a:solidFill>
                  <a:schemeClr val="tx1">
                    <a:tint val="75000"/>
                  </a:schemeClr>
                </a:solidFill>
              </a:defRPr>
            </a:lvl1pPr>
          </a:lstStyle>
          <a:p>
            <a:r>
              <a:rPr lang="es-ES" smtClean="0"/>
              <a:t>Estudio político Castilla-La Mancha /Enero 2015</a:t>
            </a:r>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646F8-5F98-4590-A40A-C65C65D6E7C2}" type="slidenum">
              <a:rPr lang="es-ES" smtClean="0"/>
              <a:pPr/>
              <a:t>‹Nº›</a:t>
            </a:fld>
            <a:fld id="{DE59ACF4-1A88-412B-94F4-83499FE80A59}"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6" r:id="rId5"/>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image" Target="../media/image3.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3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3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66.xml"/><Relationship Id="rId1" Type="http://schemas.openxmlformats.org/officeDocument/2006/relationships/slideLayout" Target="../slideLayouts/slideLayout2.xml"/><Relationship Id="rId4" Type="http://schemas.openxmlformats.org/officeDocument/2006/relationships/chart" Target="../charts/chart3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0.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0" y="-1"/>
          <a:ext cx="3017026" cy="1383957"/>
        </p:xfrm>
        <a:graphic>
          <a:graphicData uri="http://schemas.openxmlformats.org/presentationml/2006/ole">
            <mc:AlternateContent xmlns:mc="http://schemas.openxmlformats.org/markup-compatibility/2006">
              <mc:Choice xmlns:v="urn:schemas-microsoft-com:vml" Requires="v">
                <p:oleObj spid="_x0000_s1029" name="Fotografía de Photo Editor" r:id="rId4" imgW="1600000" imgH="733333" progId="">
                  <p:embed/>
                </p:oleObj>
              </mc:Choice>
              <mc:Fallback>
                <p:oleObj name="Fotografía de Photo Editor" r:id="rId4" imgW="1600000" imgH="733333"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
                        <a:ext cx="3017026" cy="13839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Picture 19" descr="MCj03013140000[1]"/>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2662534" y="1268760"/>
            <a:ext cx="3993191" cy="4463703"/>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2"/>
          <p:cNvSpPr txBox="1">
            <a:spLocks noGrp="1" noChangeArrowheads="1"/>
          </p:cNvSpPr>
          <p:nvPr>
            <p:ph type="subTitle" idx="1"/>
          </p:nvPr>
        </p:nvSpPr>
        <p:spPr bwMode="auto">
          <a:xfrm>
            <a:off x="1371600" y="2436364"/>
            <a:ext cx="64008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s-ES" altLang="es-ES" sz="4000" b="1" i="1" dirty="0">
                <a:solidFill>
                  <a:srgbClr val="5F5F5F"/>
                </a:solidFill>
                <a:effectLst>
                  <a:outerShdw blurRad="38100" dist="38100" dir="2700000" algn="tl">
                    <a:srgbClr val="C0C0C0"/>
                  </a:outerShdw>
                </a:effectLst>
              </a:rPr>
              <a:t>Estudio Político en </a:t>
            </a:r>
            <a:r>
              <a:rPr lang="es-ES" altLang="es-ES" sz="4000" b="1" i="1" dirty="0" smtClean="0">
                <a:solidFill>
                  <a:srgbClr val="5F5F5F"/>
                </a:solidFill>
                <a:effectLst>
                  <a:outerShdw blurRad="38100" dist="38100" dir="2700000" algn="tl">
                    <a:srgbClr val="C0C0C0"/>
                  </a:outerShdw>
                </a:effectLst>
              </a:rPr>
              <a:t>Castilla-La Mancha</a:t>
            </a:r>
            <a:endParaRPr lang="es-ES" altLang="es-ES" sz="4000" b="1" i="1" dirty="0">
              <a:solidFill>
                <a:srgbClr val="5F5F5F"/>
              </a:solidFill>
              <a:effectLst>
                <a:outerShdw blurRad="38100" dist="38100" dir="2700000" algn="tl">
                  <a:srgbClr val="C0C0C0"/>
                </a:outerShdw>
              </a:effectLst>
            </a:endParaRPr>
          </a:p>
          <a:p>
            <a:pPr fontAlgn="base">
              <a:spcBef>
                <a:spcPct val="50000"/>
              </a:spcBef>
              <a:spcAft>
                <a:spcPct val="0"/>
              </a:spcAft>
            </a:pPr>
            <a:r>
              <a:rPr lang="es-ES" altLang="es-ES" sz="2000" b="1" i="1" dirty="0">
                <a:solidFill>
                  <a:srgbClr val="5F5F5F"/>
                </a:solidFill>
                <a:effectLst>
                  <a:outerShdw blurRad="38100" dist="38100" dir="2700000" algn="tl">
                    <a:srgbClr val="C0C0C0"/>
                  </a:outerShdw>
                </a:effectLst>
              </a:rPr>
              <a:t>-Presentación de resultados-</a:t>
            </a:r>
          </a:p>
        </p:txBody>
      </p:sp>
      <p:sp>
        <p:nvSpPr>
          <p:cNvPr id="9" name="8 CuadroTexto"/>
          <p:cNvSpPr txBox="1"/>
          <p:nvPr/>
        </p:nvSpPr>
        <p:spPr>
          <a:xfrm>
            <a:off x="6228184" y="5301208"/>
            <a:ext cx="2111475" cy="338554"/>
          </a:xfrm>
          <a:prstGeom prst="rect">
            <a:avLst/>
          </a:prstGeom>
          <a:noFill/>
        </p:spPr>
        <p:txBody>
          <a:bodyPr wrap="none" rtlCol="0">
            <a:spAutoFit/>
          </a:bodyPr>
          <a:lstStyle/>
          <a:p>
            <a:r>
              <a:rPr lang="es-ES" sz="1600" b="1" i="1" dirty="0" smtClean="0">
                <a:solidFill>
                  <a:srgbClr val="5F5F5F"/>
                </a:solidFill>
                <a:ea typeface="Verdana" pitchFamily="34" charset="0"/>
                <a:cs typeface="Verdana" pitchFamily="34" charset="0"/>
              </a:rPr>
              <a:t>Madrid, mayo de 2017</a:t>
            </a:r>
            <a:endParaRPr lang="es-ES" sz="1600" b="1" i="1" dirty="0">
              <a:solidFill>
                <a:srgbClr val="5F5F5F"/>
              </a:solidFill>
              <a:ea typeface="Verdana" pitchFamily="34" charset="0"/>
              <a:cs typeface="Verdana" pitchFamily="34" charset="0"/>
            </a:endParaRPr>
          </a:p>
        </p:txBody>
      </p:sp>
      <p:sp>
        <p:nvSpPr>
          <p:cNvPr id="10" name="Text Box 12"/>
          <p:cNvSpPr txBox="1">
            <a:spLocks noChangeArrowheads="1"/>
          </p:cNvSpPr>
          <p:nvPr/>
        </p:nvSpPr>
        <p:spPr bwMode="auto">
          <a:xfrm>
            <a:off x="1524000" y="5943600"/>
            <a:ext cx="6096000" cy="668338"/>
          </a:xfrm>
          <a:prstGeom prst="rect">
            <a:avLst/>
          </a:prstGeom>
          <a:gradFill rotWithShape="0">
            <a:gsLst>
              <a:gs pos="0">
                <a:srgbClr val="FFFFCC"/>
              </a:gs>
              <a:gs pos="100000">
                <a:srgbClr val="FFCC99"/>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lnSpc>
                <a:spcPct val="90000"/>
              </a:lnSpc>
            </a:pPr>
            <a:r>
              <a:rPr lang="es-ES_tradnl" altLang="es-ES" sz="1400" b="1" dirty="0">
                <a:latin typeface="Arial" charset="0"/>
              </a:rPr>
              <a:t>NOXA CONSULTING</a:t>
            </a:r>
            <a:r>
              <a:rPr lang="es-ES_tradnl" altLang="es-ES" sz="1400" dirty="0">
                <a:latin typeface="Arial" charset="0"/>
              </a:rPr>
              <a:t> </a:t>
            </a:r>
            <a:r>
              <a:rPr lang="es-ES_tradnl" altLang="es-ES" sz="1400" dirty="0">
                <a:latin typeface="Arial" charset="0"/>
                <a:sym typeface="Wingdings" pitchFamily="2" charset="2"/>
              </a:rPr>
              <a:t></a:t>
            </a:r>
            <a:r>
              <a:rPr lang="es-ES_tradnl" altLang="es-ES" sz="1400" dirty="0">
                <a:latin typeface="Arial" charset="0"/>
              </a:rPr>
              <a:t>  Paseo del Club Deportivo, Edificio 13, 2ªplanta </a:t>
            </a:r>
            <a:r>
              <a:rPr lang="es-ES_tradnl" altLang="es-ES" sz="1400" dirty="0">
                <a:latin typeface="Arial" charset="0"/>
                <a:sym typeface="Wingdings" pitchFamily="2" charset="2"/>
              </a:rPr>
              <a:t></a:t>
            </a:r>
            <a:r>
              <a:rPr lang="es-ES_tradnl" altLang="es-ES" sz="1400" dirty="0">
                <a:latin typeface="Arial" charset="0"/>
              </a:rPr>
              <a:t> 28223 Pozuelo de Alarcón </a:t>
            </a:r>
            <a:r>
              <a:rPr lang="es-ES_tradnl" altLang="es-ES" sz="1400" dirty="0">
                <a:latin typeface="Arial" charset="0"/>
                <a:sym typeface="Wingdings" pitchFamily="2" charset="2"/>
              </a:rPr>
              <a:t></a:t>
            </a:r>
            <a:r>
              <a:rPr lang="es-ES_tradnl" altLang="es-ES" sz="1400" dirty="0">
                <a:latin typeface="Arial" charset="0"/>
              </a:rPr>
              <a:t> Madrid </a:t>
            </a:r>
          </a:p>
          <a:p>
            <a:pPr algn="ctr" eaLnBrk="0" hangingPunct="0">
              <a:lnSpc>
                <a:spcPct val="90000"/>
              </a:lnSpc>
            </a:pPr>
            <a:r>
              <a:rPr lang="es-ES_tradnl" altLang="es-ES" sz="1400" dirty="0">
                <a:latin typeface="Arial" charset="0"/>
              </a:rPr>
              <a:t>Tel: 91.799.72.40 </a:t>
            </a:r>
            <a:r>
              <a:rPr lang="es-ES_tradnl" altLang="es-ES" sz="1400" dirty="0">
                <a:latin typeface="Arial" charset="0"/>
                <a:sym typeface="Wingdings" pitchFamily="2" charset="2"/>
              </a:rPr>
              <a:t></a:t>
            </a:r>
            <a:r>
              <a:rPr lang="es-ES_tradnl" altLang="es-ES" sz="1400" dirty="0">
                <a:latin typeface="Arial" charset="0"/>
              </a:rPr>
              <a:t> Fax: 91.799.50.68 </a:t>
            </a:r>
            <a:r>
              <a:rPr lang="es-ES_tradnl" altLang="es-ES" sz="1400" dirty="0">
                <a:latin typeface="Arial" charset="0"/>
                <a:sym typeface="Wingdings" pitchFamily="2" charset="2"/>
              </a:rPr>
              <a:t></a:t>
            </a:r>
            <a:r>
              <a:rPr lang="es-ES_tradnl" altLang="es-ES" sz="1400" dirty="0">
                <a:latin typeface="Arial" charset="0"/>
              </a:rPr>
              <a:t> e-mail: info@noxa.es</a:t>
            </a:r>
          </a:p>
        </p:txBody>
      </p:sp>
      <p:pic>
        <p:nvPicPr>
          <p:cNvPr id="8" name="Picture 4" descr="http://www.finanzzas.com/wp-content/uploads/clm.jpg"/>
          <p:cNvPicPr>
            <a:picLocks noChangeAspect="1" noChangeArrowheads="1"/>
          </p:cNvPicPr>
          <p:nvPr/>
        </p:nvPicPr>
        <p:blipFill>
          <a:blip r:embed="rId7" cstate="print"/>
          <a:srcRect/>
          <a:stretch>
            <a:fillRect/>
          </a:stretch>
        </p:blipFill>
        <p:spPr bwMode="auto">
          <a:xfrm>
            <a:off x="6588224" y="7320"/>
            <a:ext cx="2555775" cy="208934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Los problemas de la región</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10</a:t>
            </a:fld>
            <a:endParaRPr lang="es-ES"/>
          </a:p>
        </p:txBody>
      </p:sp>
      <p:sp>
        <p:nvSpPr>
          <p:cNvPr id="9" name="8 CuadroTexto"/>
          <p:cNvSpPr txBox="1"/>
          <p:nvPr/>
        </p:nvSpPr>
        <p:spPr>
          <a:xfrm>
            <a:off x="1187624" y="1124744"/>
            <a:ext cx="6768752" cy="307777"/>
          </a:xfrm>
          <a:prstGeom prst="rect">
            <a:avLst/>
          </a:prstGeom>
          <a:noFill/>
        </p:spPr>
        <p:txBody>
          <a:bodyPr wrap="square" rtlCol="0">
            <a:spAutoFit/>
          </a:bodyPr>
          <a:lstStyle/>
          <a:p>
            <a:pPr algn="ctr"/>
            <a:r>
              <a:rPr lang="es-ES" sz="1400" b="1" i="1" dirty="0" smtClean="0">
                <a:solidFill>
                  <a:srgbClr val="C00000"/>
                </a:solidFill>
              </a:rPr>
              <a:t>En su opinión, ¿cuál es el principal problema hoy en Castilla-La Mancha? ¿Y el segundo?</a:t>
            </a:r>
          </a:p>
        </p:txBody>
      </p:sp>
      <p:graphicFrame>
        <p:nvGraphicFramePr>
          <p:cNvPr id="11" name="Object 2"/>
          <p:cNvGraphicFramePr>
            <a:graphicFrameLocks noChangeAspect="1"/>
          </p:cNvGraphicFramePr>
          <p:nvPr/>
        </p:nvGraphicFramePr>
        <p:xfrm>
          <a:off x="1403648" y="1916832"/>
          <a:ext cx="6408712" cy="418750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504056"/>
          </a:xfrm>
        </p:spPr>
        <p:txBody>
          <a:bodyPr>
            <a:normAutofit/>
          </a:bodyPr>
          <a:lstStyle/>
          <a:p>
            <a:r>
              <a:rPr lang="es-ES" sz="2400" dirty="0" smtClean="0">
                <a:solidFill>
                  <a:srgbClr val="C00000"/>
                </a:solidFill>
                <a:latin typeface="+mj-lt"/>
              </a:rPr>
              <a:t>Expectativas personales de los castellano manchegos</a:t>
            </a:r>
            <a:endParaRPr lang="es-ES" sz="2400" dirty="0">
              <a:solidFill>
                <a:srgbClr val="C00000"/>
              </a:solidFill>
              <a:latin typeface="+mj-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11</a:t>
            </a:fld>
            <a:endParaRPr lang="es-ES"/>
          </a:p>
        </p:txBody>
      </p:sp>
      <p:sp>
        <p:nvSpPr>
          <p:cNvPr id="6" name="Rectangle 2"/>
          <p:cNvSpPr txBox="1">
            <a:spLocks noChangeArrowheads="1"/>
          </p:cNvSpPr>
          <p:nvPr/>
        </p:nvSpPr>
        <p:spPr>
          <a:xfrm>
            <a:off x="1043608" y="1628800"/>
            <a:ext cx="7416824" cy="4320480"/>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lvl="0"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El relativo optimismo con el que los castellano manchegos abordan las expectativas de su comunidad tiene su correspondencia en una visión de </a:t>
            </a:r>
            <a:r>
              <a:rPr lang="es-ES" altLang="es-ES" sz="1400" b="1" dirty="0" smtClean="0">
                <a:solidFill>
                  <a:srgbClr val="5F5F5F"/>
                </a:solidFill>
                <a:ea typeface="Verdana" pitchFamily="34" charset="0"/>
                <a:cs typeface="Verdana" pitchFamily="34" charset="0"/>
              </a:rPr>
              <a:t>las expectativas </a:t>
            </a:r>
            <a:r>
              <a:rPr lang="es-ES" altLang="es-ES" sz="1400" dirty="0" smtClean="0">
                <a:solidFill>
                  <a:srgbClr val="5F5F5F"/>
                </a:solidFill>
                <a:ea typeface="Verdana" pitchFamily="34" charset="0"/>
                <a:cs typeface="Verdana" pitchFamily="34" charset="0"/>
              </a:rPr>
              <a:t>que se albergan en </a:t>
            </a:r>
            <a:r>
              <a:rPr lang="es-ES" altLang="es-ES" sz="1400" b="1" dirty="0" smtClean="0">
                <a:solidFill>
                  <a:srgbClr val="5F5F5F"/>
                </a:solidFill>
                <a:ea typeface="Verdana" pitchFamily="34" charset="0"/>
                <a:cs typeface="Verdana" pitchFamily="34" charset="0"/>
              </a:rPr>
              <a:t>la vida personal </a:t>
            </a:r>
            <a:r>
              <a:rPr lang="es-ES" altLang="es-ES" sz="1400" dirty="0" smtClean="0">
                <a:solidFill>
                  <a:srgbClr val="5F5F5F"/>
                </a:solidFill>
                <a:ea typeface="Verdana" pitchFamily="34" charset="0"/>
                <a:cs typeface="Verdana" pitchFamily="34" charset="0"/>
              </a:rPr>
              <a:t>que también </a:t>
            </a:r>
            <a:r>
              <a:rPr lang="es-ES" altLang="es-ES" sz="1400" b="1" dirty="0" smtClean="0">
                <a:solidFill>
                  <a:srgbClr val="5F5F5F"/>
                </a:solidFill>
                <a:ea typeface="Verdana" pitchFamily="34" charset="0"/>
                <a:cs typeface="Verdana" pitchFamily="34" charset="0"/>
              </a:rPr>
              <a:t>es claramente favorable</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a:t>
            </a:r>
          </a:p>
          <a:p>
            <a:pPr marL="263525" lvl="0"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Sobre todo </a:t>
            </a:r>
            <a:r>
              <a:rPr lang="es-ES" altLang="es-ES" sz="1400" b="1" dirty="0" smtClean="0">
                <a:solidFill>
                  <a:srgbClr val="5F5F5F"/>
                </a:solidFill>
                <a:ea typeface="Verdana" pitchFamily="34" charset="0"/>
                <a:cs typeface="Verdana" pitchFamily="34" charset="0"/>
              </a:rPr>
              <a:t>en los aspectos más personales</a:t>
            </a:r>
            <a:r>
              <a:rPr lang="es-ES" altLang="es-ES" sz="1400" dirty="0" smtClean="0">
                <a:solidFill>
                  <a:srgbClr val="5F5F5F"/>
                </a:solidFill>
                <a:ea typeface="Verdana" pitchFamily="34" charset="0"/>
                <a:cs typeface="Verdana" pitchFamily="34" charset="0"/>
              </a:rPr>
              <a:t>, como </a:t>
            </a:r>
            <a:r>
              <a:rPr lang="es-ES" altLang="es-ES" sz="1400" b="1" dirty="0" smtClean="0">
                <a:solidFill>
                  <a:srgbClr val="5F5F5F"/>
                </a:solidFill>
                <a:ea typeface="Verdana" pitchFamily="34" charset="0"/>
                <a:cs typeface="Verdana" pitchFamily="34" charset="0"/>
              </a:rPr>
              <a:t>la familia </a:t>
            </a:r>
            <a:r>
              <a:rPr lang="es-ES" altLang="es-ES" sz="1400" dirty="0" smtClean="0">
                <a:solidFill>
                  <a:srgbClr val="5F5F5F"/>
                </a:solidFill>
                <a:ea typeface="Verdana" pitchFamily="34" charset="0"/>
                <a:cs typeface="Verdana" pitchFamily="34" charset="0"/>
              </a:rPr>
              <a:t>o </a:t>
            </a:r>
            <a:r>
              <a:rPr lang="es-ES" altLang="es-ES" sz="1400" b="1" dirty="0" smtClean="0">
                <a:solidFill>
                  <a:srgbClr val="5F5F5F"/>
                </a:solidFill>
                <a:ea typeface="Verdana" pitchFamily="34" charset="0"/>
                <a:cs typeface="Verdana" pitchFamily="34" charset="0"/>
              </a:rPr>
              <a:t>la salud</a:t>
            </a:r>
            <a:r>
              <a:rPr lang="es-ES" altLang="es-ES" sz="1400" dirty="0" smtClean="0">
                <a:solidFill>
                  <a:srgbClr val="5F5F5F"/>
                </a:solidFill>
                <a:ea typeface="Verdana" pitchFamily="34" charset="0"/>
                <a:cs typeface="Verdana" pitchFamily="34" charset="0"/>
              </a:rPr>
              <a:t>, los entrevistados </a:t>
            </a:r>
            <a:r>
              <a:rPr lang="es-ES" altLang="es-ES" sz="1400" b="1" dirty="0" smtClean="0">
                <a:solidFill>
                  <a:srgbClr val="5F5F5F"/>
                </a:solidFill>
                <a:ea typeface="Verdana" pitchFamily="34" charset="0"/>
                <a:cs typeface="Verdana" pitchFamily="34" charset="0"/>
              </a:rPr>
              <a:t>confían en que las cosas les vayan mejor de lo que les fueron</a:t>
            </a:r>
            <a:r>
              <a:rPr lang="es-ES" altLang="es-ES" sz="1400" dirty="0" smtClean="0">
                <a:solidFill>
                  <a:srgbClr val="5F5F5F"/>
                </a:solidFill>
                <a:ea typeface="Verdana" pitchFamily="34" charset="0"/>
                <a:cs typeface="Verdana" pitchFamily="34" charset="0"/>
              </a:rPr>
              <a:t> el año pasado. En menor medida, t</a:t>
            </a:r>
            <a:r>
              <a:rPr lang="es-ES" altLang="es-ES" sz="1400" b="1" dirty="0" smtClean="0">
                <a:solidFill>
                  <a:srgbClr val="5F5F5F"/>
                </a:solidFill>
                <a:ea typeface="Verdana" pitchFamily="34" charset="0"/>
                <a:cs typeface="Verdana" pitchFamily="34" charset="0"/>
              </a:rPr>
              <a:t>ambién predomina el optimismo al plantearse las expectativas en relación al trabajo, a la situación económica, al tiempo libre o a la vivienda</a:t>
            </a:r>
            <a:r>
              <a:rPr lang="es-ES" altLang="es-ES" sz="1400" dirty="0" smtClean="0">
                <a:solidFill>
                  <a:srgbClr val="5F5F5F"/>
                </a:solidFill>
                <a:ea typeface="Verdana" pitchFamily="34" charset="0"/>
                <a:cs typeface="Verdana" pitchFamily="34" charset="0"/>
              </a:rPr>
              <a:t>; en todos estos temas son más los que piensan que su situación personal mejorará que los que se temen un empeoramiento.</a:t>
            </a:r>
          </a:p>
          <a:p>
            <a:pPr marL="263525" lvl="0" indent="-263525" algn="just">
              <a:lnSpc>
                <a:spcPct val="110000"/>
              </a:lnSpc>
              <a:spcBef>
                <a:spcPts val="600"/>
              </a:spcBef>
              <a:spcAft>
                <a:spcPts val="600"/>
              </a:spcAft>
              <a:buFont typeface="Wingdings" pitchFamily="2" charset="2"/>
              <a:buChar char="Ø"/>
              <a:defRPr/>
            </a:pP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Al pedir a los entrevistados que sitúen en una escala de 0 a 10 su sentimiento de felicidad, el 82% se otorga puntuaciones de 7 o más y apenas un 3% se sitúa en valores por debajo del 5; el valor promedio se coloca en 7,81.</a:t>
            </a:r>
          </a:p>
          <a:p>
            <a:pPr marL="263525" lvl="0"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Siguiendo los valores de esta escala, aunque las diferencias no son en ningún caso concluyentes, </a:t>
            </a:r>
            <a:r>
              <a:rPr lang="es-ES" altLang="es-ES" sz="1400" b="1" dirty="0" smtClean="0">
                <a:solidFill>
                  <a:srgbClr val="5F5F5F"/>
                </a:solidFill>
                <a:ea typeface="Verdana" pitchFamily="34" charset="0"/>
                <a:cs typeface="Verdana" pitchFamily="34" charset="0"/>
              </a:rPr>
              <a:t>ofrecen puntuaciones más altas en las escala de felicidad las mujeres que los varones </a:t>
            </a:r>
            <a:r>
              <a:rPr lang="es-ES" altLang="es-ES" sz="1400" dirty="0" smtClean="0">
                <a:solidFill>
                  <a:srgbClr val="5F5F5F"/>
                </a:solidFill>
                <a:ea typeface="Verdana" pitchFamily="34" charset="0"/>
                <a:cs typeface="Verdana" pitchFamily="34" charset="0"/>
              </a:rPr>
              <a:t>(7,9 frente a 7,7), </a:t>
            </a:r>
            <a:r>
              <a:rPr lang="es-ES" altLang="es-ES" sz="1400" b="1" dirty="0" smtClean="0">
                <a:solidFill>
                  <a:srgbClr val="5F5F5F"/>
                </a:solidFill>
                <a:ea typeface="Verdana" pitchFamily="34" charset="0"/>
                <a:cs typeface="Verdana" pitchFamily="34" charset="0"/>
              </a:rPr>
              <a:t>los jóvenes de menos de 40 años </a:t>
            </a:r>
            <a:r>
              <a:rPr lang="es-ES" altLang="es-ES" sz="1400" dirty="0" smtClean="0">
                <a:solidFill>
                  <a:srgbClr val="5F5F5F"/>
                </a:solidFill>
                <a:ea typeface="Verdana" pitchFamily="34" charset="0"/>
                <a:cs typeface="Verdana" pitchFamily="34" charset="0"/>
              </a:rPr>
              <a:t>frente a los mayores, los </a:t>
            </a:r>
            <a:r>
              <a:rPr lang="es-ES" altLang="es-ES" sz="1400" b="1" dirty="0" smtClean="0">
                <a:solidFill>
                  <a:srgbClr val="5F5F5F"/>
                </a:solidFill>
                <a:ea typeface="Verdana" pitchFamily="34" charset="0"/>
                <a:cs typeface="Verdana" pitchFamily="34" charset="0"/>
              </a:rPr>
              <a:t>residentes en ciudades </a:t>
            </a:r>
            <a:r>
              <a:rPr lang="es-ES" altLang="es-ES" sz="1400" dirty="0" smtClean="0">
                <a:solidFill>
                  <a:srgbClr val="5F5F5F"/>
                </a:solidFill>
                <a:ea typeface="Verdana" pitchFamily="34" charset="0"/>
                <a:cs typeface="Verdana" pitchFamily="34" charset="0"/>
              </a:rPr>
              <a:t>de más de 100.000 habitantes frente al resto, los que tienen </a:t>
            </a:r>
            <a:r>
              <a:rPr lang="es-ES" altLang="es-ES" sz="1400" b="1" dirty="0" smtClean="0">
                <a:solidFill>
                  <a:srgbClr val="5F5F5F"/>
                </a:solidFill>
                <a:ea typeface="Verdana" pitchFamily="34" charset="0"/>
                <a:cs typeface="Verdana" pitchFamily="34" charset="0"/>
              </a:rPr>
              <a:t>estudios primarios </a:t>
            </a:r>
            <a:r>
              <a:rPr lang="es-ES" altLang="es-ES" sz="1400" dirty="0" smtClean="0">
                <a:solidFill>
                  <a:srgbClr val="5F5F5F"/>
                </a:solidFill>
                <a:ea typeface="Verdana" pitchFamily="34" charset="0"/>
                <a:cs typeface="Verdana" pitchFamily="34" charset="0"/>
              </a:rPr>
              <a:t>y los que se sitúan en </a:t>
            </a:r>
            <a:r>
              <a:rPr lang="es-ES" altLang="es-ES" sz="1400" b="1" dirty="0" smtClean="0">
                <a:solidFill>
                  <a:srgbClr val="5F5F5F"/>
                </a:solidFill>
                <a:ea typeface="Verdana" pitchFamily="34" charset="0"/>
                <a:cs typeface="Verdana" pitchFamily="34" charset="0"/>
              </a:rPr>
              <a:t>la clase media</a:t>
            </a:r>
            <a:r>
              <a:rPr lang="es-ES" altLang="es-ES" sz="1400" dirty="0" smtClean="0">
                <a:solidFill>
                  <a:srgbClr val="5F5F5F"/>
                </a:solidFill>
                <a:ea typeface="Verdana" pitchFamily="34" charset="0"/>
                <a:cs typeface="Verdana" pitchFamily="34" charset="0"/>
              </a:rPr>
              <a:t>.</a:t>
            </a: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Las expectativas personales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12</a:t>
            </a:fld>
            <a:endParaRPr lang="es-ES"/>
          </a:p>
        </p:txBody>
      </p:sp>
      <p:sp>
        <p:nvSpPr>
          <p:cNvPr id="9" name="8 CuadroTexto"/>
          <p:cNvSpPr txBox="1"/>
          <p:nvPr/>
        </p:nvSpPr>
        <p:spPr>
          <a:xfrm>
            <a:off x="1187624" y="1124744"/>
            <a:ext cx="6768752" cy="523220"/>
          </a:xfrm>
          <a:prstGeom prst="rect">
            <a:avLst/>
          </a:prstGeom>
          <a:noFill/>
        </p:spPr>
        <p:txBody>
          <a:bodyPr wrap="square" rtlCol="0">
            <a:spAutoFit/>
          </a:bodyPr>
          <a:lstStyle/>
          <a:p>
            <a:pPr algn="ctr"/>
            <a:r>
              <a:rPr lang="es-ES" sz="1400" b="1" i="1" dirty="0" smtClean="0">
                <a:solidFill>
                  <a:srgbClr val="C00000"/>
                </a:solidFill>
              </a:rPr>
              <a:t>Y en lo personal, ¿cree que en el 2017 las cosas le irán mejor, igual o peor que en el 2016, con respecto a …?</a:t>
            </a:r>
          </a:p>
        </p:txBody>
      </p:sp>
      <p:graphicFrame>
        <p:nvGraphicFramePr>
          <p:cNvPr id="6" name="Objeto 12"/>
          <p:cNvGraphicFramePr/>
          <p:nvPr/>
        </p:nvGraphicFramePr>
        <p:xfrm>
          <a:off x="179512" y="1340768"/>
          <a:ext cx="8620125" cy="48958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El sentimiento de felicidad</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13</a:t>
            </a:fld>
            <a:endParaRPr lang="es-ES"/>
          </a:p>
        </p:txBody>
      </p:sp>
      <p:sp>
        <p:nvSpPr>
          <p:cNvPr id="9" name="8 CuadroTexto"/>
          <p:cNvSpPr txBox="1"/>
          <p:nvPr/>
        </p:nvSpPr>
        <p:spPr>
          <a:xfrm>
            <a:off x="1187624" y="1124744"/>
            <a:ext cx="6768752" cy="738664"/>
          </a:xfrm>
          <a:prstGeom prst="rect">
            <a:avLst/>
          </a:prstGeom>
          <a:noFill/>
        </p:spPr>
        <p:txBody>
          <a:bodyPr wrap="square" rtlCol="0">
            <a:spAutoFit/>
          </a:bodyPr>
          <a:lstStyle/>
          <a:p>
            <a:pPr algn="ctr"/>
            <a:r>
              <a:rPr lang="es-ES" sz="1400" b="1" i="1" dirty="0" smtClean="0">
                <a:solidFill>
                  <a:srgbClr val="C00000"/>
                </a:solidFill>
              </a:rPr>
              <a:t>Y en términos generales ¿en qué medida se considera usted una persona feliz o infeliz? Por favor, use una escala de 0 a 10, en la que 0 significa que se considera “completamente infeliz” y 10 que se considera “completamente feliz”.</a:t>
            </a:r>
          </a:p>
        </p:txBody>
      </p:sp>
      <p:graphicFrame>
        <p:nvGraphicFramePr>
          <p:cNvPr id="7" name="6 Gráfico"/>
          <p:cNvGraphicFramePr/>
          <p:nvPr/>
        </p:nvGraphicFramePr>
        <p:xfrm>
          <a:off x="1247800" y="1916832"/>
          <a:ext cx="6648400" cy="4264248"/>
        </p:xfrm>
        <a:graphic>
          <a:graphicData uri="http://schemas.openxmlformats.org/drawingml/2006/chart">
            <c:chart xmlns:c="http://schemas.openxmlformats.org/drawingml/2006/chart" xmlns:r="http://schemas.openxmlformats.org/officeDocument/2006/relationships" r:id="rId3"/>
          </a:graphicData>
        </a:graphic>
      </p:graphicFrame>
      <p:sp>
        <p:nvSpPr>
          <p:cNvPr id="6" name="5 CuadroTexto"/>
          <p:cNvSpPr txBox="1"/>
          <p:nvPr/>
        </p:nvSpPr>
        <p:spPr>
          <a:xfrm>
            <a:off x="7452320" y="2420888"/>
            <a:ext cx="1296144"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ES" sz="1600" b="1" dirty="0" smtClean="0">
                <a:solidFill>
                  <a:srgbClr val="0000CC"/>
                </a:solidFill>
              </a:rPr>
              <a:t>Media: 7,81</a:t>
            </a:r>
            <a:endParaRPr lang="es-ES" sz="1600" b="1" dirty="0">
              <a:solidFill>
                <a:srgbClr val="0000CC"/>
              </a:solidFill>
            </a:endParaRPr>
          </a:p>
        </p:txBody>
      </p:sp>
      <p:sp>
        <p:nvSpPr>
          <p:cNvPr id="11" name="10 Abrir llave"/>
          <p:cNvSpPr/>
          <p:nvPr/>
        </p:nvSpPr>
        <p:spPr>
          <a:xfrm rot="5400000">
            <a:off x="6120172" y="1664804"/>
            <a:ext cx="216024" cy="1872208"/>
          </a:xfrm>
          <a:prstGeom prst="leftBrace">
            <a:avLst>
              <a:gd name="adj1" fmla="val 24010"/>
              <a:gd name="adj2" fmla="val 50000"/>
            </a:avLst>
          </a:prstGeom>
          <a:ln w="158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2" name="11 Abrir llave"/>
          <p:cNvSpPr/>
          <p:nvPr/>
        </p:nvSpPr>
        <p:spPr>
          <a:xfrm rot="5400000">
            <a:off x="4752020" y="2168860"/>
            <a:ext cx="216024" cy="864096"/>
          </a:xfrm>
          <a:prstGeom prst="leftBrace">
            <a:avLst>
              <a:gd name="adj1" fmla="val 24010"/>
              <a:gd name="adj2" fmla="val 50000"/>
            </a:avLst>
          </a:prstGeom>
          <a:ln w="158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3" name="12 Abrir llave"/>
          <p:cNvSpPr/>
          <p:nvPr/>
        </p:nvSpPr>
        <p:spPr>
          <a:xfrm rot="5400000">
            <a:off x="3203848" y="1484784"/>
            <a:ext cx="216024" cy="2232248"/>
          </a:xfrm>
          <a:prstGeom prst="leftBrace">
            <a:avLst>
              <a:gd name="adj1" fmla="val 24010"/>
              <a:gd name="adj2" fmla="val 50000"/>
            </a:avLst>
          </a:prstGeom>
          <a:ln w="158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4" name="13 CuadroTexto"/>
          <p:cNvSpPr txBox="1"/>
          <p:nvPr/>
        </p:nvSpPr>
        <p:spPr>
          <a:xfrm>
            <a:off x="2987824" y="2132856"/>
            <a:ext cx="648072" cy="338554"/>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600" b="1" dirty="0" smtClean="0"/>
              <a:t>2,9%</a:t>
            </a:r>
            <a:endParaRPr lang="es-ES" sz="1600" b="1" dirty="0"/>
          </a:p>
        </p:txBody>
      </p:sp>
      <p:sp>
        <p:nvSpPr>
          <p:cNvPr id="15" name="14 CuadroTexto"/>
          <p:cNvSpPr txBox="1"/>
          <p:nvPr/>
        </p:nvSpPr>
        <p:spPr>
          <a:xfrm>
            <a:off x="4497284" y="2132856"/>
            <a:ext cx="758220" cy="338554"/>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600" b="1" dirty="0" smtClean="0"/>
              <a:t>15,3%</a:t>
            </a:r>
            <a:endParaRPr lang="es-ES" sz="1600" b="1" dirty="0"/>
          </a:p>
        </p:txBody>
      </p:sp>
      <p:sp>
        <p:nvSpPr>
          <p:cNvPr id="16" name="15 CuadroTexto"/>
          <p:cNvSpPr txBox="1"/>
          <p:nvPr/>
        </p:nvSpPr>
        <p:spPr>
          <a:xfrm>
            <a:off x="5847148" y="2154342"/>
            <a:ext cx="758220" cy="338554"/>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600" b="1" dirty="0" smtClean="0"/>
              <a:t>81,7%</a:t>
            </a:r>
            <a:endParaRPr lang="es-ES" sz="16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El sentimiento de felicidad</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14</a:t>
            </a:fld>
            <a:endParaRPr lang="es-ES"/>
          </a:p>
        </p:txBody>
      </p:sp>
      <p:sp>
        <p:nvSpPr>
          <p:cNvPr id="9" name="8 CuadroTexto"/>
          <p:cNvSpPr txBox="1"/>
          <p:nvPr/>
        </p:nvSpPr>
        <p:spPr>
          <a:xfrm>
            <a:off x="1187624" y="1124744"/>
            <a:ext cx="6768752" cy="307777"/>
          </a:xfrm>
          <a:prstGeom prst="rect">
            <a:avLst/>
          </a:prstGeom>
          <a:noFill/>
        </p:spPr>
        <p:txBody>
          <a:bodyPr wrap="square" rtlCol="0">
            <a:spAutoFit/>
          </a:bodyPr>
          <a:lstStyle/>
          <a:p>
            <a:pPr algn="ctr"/>
            <a:r>
              <a:rPr lang="es-ES" sz="1400" b="1" i="1" dirty="0" smtClean="0">
                <a:solidFill>
                  <a:srgbClr val="C00000"/>
                </a:solidFill>
              </a:rPr>
              <a:t> Puntuación media en una escala de 0 a 10 puntos</a:t>
            </a:r>
          </a:p>
        </p:txBody>
      </p:sp>
      <p:graphicFrame>
        <p:nvGraphicFramePr>
          <p:cNvPr id="6" name="Object 16"/>
          <p:cNvGraphicFramePr>
            <a:graphicFrameLocks noChangeAspect="1"/>
          </p:cNvGraphicFramePr>
          <p:nvPr/>
        </p:nvGraphicFramePr>
        <p:xfrm>
          <a:off x="831856" y="1321787"/>
          <a:ext cx="7344816" cy="512729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0"/>
          <p:cNvSpPr txBox="1">
            <a:spLocks noChangeArrowheads="1"/>
          </p:cNvSpPr>
          <p:nvPr/>
        </p:nvSpPr>
        <p:spPr bwMode="auto">
          <a:xfrm>
            <a:off x="7168560" y="2348880"/>
            <a:ext cx="1008112" cy="276999"/>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sz="1200" dirty="0" smtClean="0">
                <a:latin typeface="+mn-lt"/>
                <a:ea typeface="Verdana" pitchFamily="34" charset="0"/>
                <a:cs typeface="Verdana" pitchFamily="34" charset="0"/>
              </a:rPr>
              <a:t>Clase social</a:t>
            </a:r>
            <a:endParaRPr lang="es-ES" altLang="es-ES" sz="1200" dirty="0">
              <a:latin typeface="+mn-lt"/>
              <a:ea typeface="Verdana" pitchFamily="34" charset="0"/>
              <a:cs typeface="Verdana" pitchFamily="34" charset="0"/>
            </a:endParaRPr>
          </a:p>
        </p:txBody>
      </p:sp>
      <p:sp>
        <p:nvSpPr>
          <p:cNvPr id="11" name="10 Rectángulo"/>
          <p:cNvSpPr/>
          <p:nvPr/>
        </p:nvSpPr>
        <p:spPr>
          <a:xfrm>
            <a:off x="1263904" y="5085184"/>
            <a:ext cx="21602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a:off x="2128000" y="5085184"/>
            <a:ext cx="21602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Rectángulo"/>
          <p:cNvSpPr/>
          <p:nvPr/>
        </p:nvSpPr>
        <p:spPr>
          <a:xfrm>
            <a:off x="3928200" y="5085184"/>
            <a:ext cx="216024"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p:cNvSpPr/>
          <p:nvPr/>
        </p:nvSpPr>
        <p:spPr>
          <a:xfrm>
            <a:off x="5368360" y="5085184"/>
            <a:ext cx="216024"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Rectángulo"/>
          <p:cNvSpPr/>
          <p:nvPr/>
        </p:nvSpPr>
        <p:spPr>
          <a:xfrm>
            <a:off x="6952536" y="5085184"/>
            <a:ext cx="216024"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15</a:t>
            </a:fld>
            <a:endParaRPr lang="es-ES"/>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ctr">
              <a:defRPr/>
            </a:pPr>
            <a:r>
              <a:rPr lang="es-ES" altLang="es-ES" sz="3200" b="1" i="1" kern="0" dirty="0">
                <a:solidFill>
                  <a:schemeClr val="bg1"/>
                </a:solidFill>
                <a:effectLst>
                  <a:outerShdw blurRad="38100" dist="38100" dir="2700000" algn="tl">
                    <a:srgbClr val="000000"/>
                  </a:outerShdw>
                </a:effectLst>
                <a:latin typeface="+mn-lt"/>
              </a:rPr>
              <a:t>La </a:t>
            </a:r>
            <a:r>
              <a:rPr lang="es-ES" altLang="es-ES" sz="3200" b="1" i="1" kern="0" dirty="0" smtClean="0">
                <a:solidFill>
                  <a:schemeClr val="bg1"/>
                </a:solidFill>
                <a:effectLst>
                  <a:outerShdw blurRad="38100" dist="38100" dir="2700000" algn="tl">
                    <a:srgbClr val="000000"/>
                  </a:outerShdw>
                </a:effectLst>
                <a:latin typeface="+mn-lt"/>
              </a:rPr>
              <a:t>gestión del Gobierno regional</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88640"/>
            <a:ext cx="8229600" cy="648072"/>
          </a:xfrm>
        </p:spPr>
        <p:txBody>
          <a:bodyPr>
            <a:normAutofit/>
          </a:bodyPr>
          <a:lstStyle/>
          <a:p>
            <a:r>
              <a:rPr lang="es-ES" sz="2400" dirty="0" smtClean="0">
                <a:solidFill>
                  <a:srgbClr val="C00000"/>
                </a:solidFill>
                <a:latin typeface="+mn-lt"/>
              </a:rPr>
              <a:t>La gestión del Gobierno de la Comunidad</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16</a:t>
            </a:fld>
            <a:endParaRPr lang="es-ES"/>
          </a:p>
        </p:txBody>
      </p:sp>
      <p:sp>
        <p:nvSpPr>
          <p:cNvPr id="6" name="Rectangle 2"/>
          <p:cNvSpPr txBox="1">
            <a:spLocks noChangeArrowheads="1"/>
          </p:cNvSpPr>
          <p:nvPr/>
        </p:nvSpPr>
        <p:spPr>
          <a:xfrm>
            <a:off x="784835" y="1844824"/>
            <a:ext cx="7574330" cy="4248472"/>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r>
              <a:rPr kumimoji="0" lang="es-ES" altLang="es-ES" sz="1400" b="0" i="0" u="none" strike="noStrike" kern="1200" cap="none" spc="0" normalizeH="0" baseline="0" noProof="0" dirty="0" smtClean="0">
                <a:ln>
                  <a:noFill/>
                </a:ln>
                <a:solidFill>
                  <a:srgbClr val="5F5F5F"/>
                </a:solidFill>
                <a:effectLst/>
                <a:uLnTx/>
                <a:uFillTx/>
                <a:ea typeface="Verdana" pitchFamily="34" charset="0"/>
                <a:cs typeface="Verdana" pitchFamily="34" charset="0"/>
              </a:rPr>
              <a:t>La </a:t>
            </a:r>
            <a:r>
              <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rPr>
              <a:t>gestión del Gobierno</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 regional de Castilla-La Mancha recibe un juicio relativamente crítico </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por parte de los ciudadanos. El 37% de los entrevistados la califican de buena o muy buena, pero el 48% la juzga mala o muy mala. Con todo, estos datos negativos apuntan a una notable mejoría en la comparación con el juicio que merecía el anterior gobierno autónomo, en mayo de 2015.</a:t>
            </a: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r>
              <a:rPr lang="es-ES" altLang="es-ES" sz="1400" dirty="0" smtClean="0">
                <a:solidFill>
                  <a:srgbClr val="5F5F5F"/>
                </a:solidFill>
                <a:ea typeface="Verdana" pitchFamily="34" charset="0"/>
                <a:cs typeface="Verdana" pitchFamily="34" charset="0"/>
              </a:rPr>
              <a:t>Entre los </a:t>
            </a:r>
            <a:r>
              <a:rPr lang="es-ES" altLang="es-ES" sz="1400" b="1" dirty="0" smtClean="0">
                <a:solidFill>
                  <a:srgbClr val="5F5F5F"/>
                </a:solidFill>
                <a:ea typeface="Verdana" pitchFamily="34" charset="0"/>
                <a:cs typeface="Verdana" pitchFamily="34" charset="0"/>
              </a:rPr>
              <a:t>votantes del PSOE en 2015</a:t>
            </a:r>
            <a:r>
              <a:rPr lang="es-ES" altLang="es-ES" sz="1400" dirty="0" smtClean="0">
                <a:solidFill>
                  <a:srgbClr val="5F5F5F"/>
                </a:solidFill>
                <a:ea typeface="Verdana" pitchFamily="34" charset="0"/>
                <a:cs typeface="Verdana" pitchFamily="34" charset="0"/>
              </a:rPr>
              <a:t>, </a:t>
            </a:r>
            <a:r>
              <a:rPr lang="es-ES" altLang="es-ES" sz="1400" b="1" dirty="0" smtClean="0">
                <a:solidFill>
                  <a:srgbClr val="5F5F5F"/>
                </a:solidFill>
                <a:ea typeface="Verdana" pitchFamily="34" charset="0"/>
                <a:cs typeface="Verdana" pitchFamily="34" charset="0"/>
              </a:rPr>
              <a:t>el 56% valora positivamente la gestión del gobierno </a:t>
            </a:r>
            <a:r>
              <a:rPr lang="es-ES" altLang="es-ES" sz="1400" dirty="0" smtClean="0">
                <a:solidFill>
                  <a:srgbClr val="5F5F5F"/>
                </a:solidFill>
                <a:ea typeface="Verdana" pitchFamily="34" charset="0"/>
                <a:cs typeface="Verdana" pitchFamily="34" charset="0"/>
              </a:rPr>
              <a:t>regional, pero </a:t>
            </a:r>
            <a:r>
              <a:rPr lang="es-ES" altLang="es-ES" sz="1400" b="1" dirty="0" smtClean="0">
                <a:solidFill>
                  <a:srgbClr val="5F5F5F"/>
                </a:solidFill>
                <a:ea typeface="Verdana" pitchFamily="34" charset="0"/>
                <a:cs typeface="Verdana" pitchFamily="34" charset="0"/>
              </a:rPr>
              <a:t>entre los votantes del PP, Podemos o Ciudadanos las valoraciones negativas son muy mayoritarias</a:t>
            </a:r>
            <a:r>
              <a:rPr lang="es-ES" altLang="es-ES" sz="1400" dirty="0" smtClean="0">
                <a:solidFill>
                  <a:srgbClr val="5F5F5F"/>
                </a:solidFill>
                <a:ea typeface="Verdana" pitchFamily="34" charset="0"/>
                <a:cs typeface="Verdana" pitchFamily="34" charset="0"/>
              </a:rPr>
              <a:t>. </a:t>
            </a: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Los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ciudadanos que se muestran más críticos </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a la hora de juzgar la gestión del gobierno regional son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los jóvenes o con edades intermedias</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 con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estudios medios o superiores</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e ideología de centro derecha</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a:t>
            </a: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r>
              <a:rPr lang="es-ES" altLang="es-ES" sz="1400" dirty="0" smtClean="0">
                <a:solidFill>
                  <a:srgbClr val="5F5F5F"/>
                </a:solidFill>
                <a:ea typeface="Verdana" pitchFamily="34" charset="0"/>
                <a:cs typeface="Verdana" pitchFamily="34" charset="0"/>
              </a:rPr>
              <a:t>En la comparación directa del gobierno actual con el anterior, queda clara de nuevo la ventaja del actual: el 46% cree que </a:t>
            </a:r>
            <a:r>
              <a:rPr lang="es-ES" altLang="es-ES" sz="1400" b="1" dirty="0" smtClean="0">
                <a:solidFill>
                  <a:srgbClr val="5F5F5F"/>
                </a:solidFill>
                <a:ea typeface="Verdana" pitchFamily="34" charset="0"/>
                <a:cs typeface="Verdana" pitchFamily="34" charset="0"/>
              </a:rPr>
              <a:t>su gestión es mejor o mucho mejor que la del Gobierno </a:t>
            </a:r>
            <a:r>
              <a:rPr lang="es-ES" altLang="es-ES" sz="1400" b="1" dirty="0" err="1" smtClean="0">
                <a:solidFill>
                  <a:srgbClr val="5F5F5F"/>
                </a:solidFill>
                <a:ea typeface="Verdana" pitchFamily="34" charset="0"/>
                <a:cs typeface="Verdana" pitchFamily="34" charset="0"/>
              </a:rPr>
              <a:t>Cospedal</a:t>
            </a:r>
            <a:r>
              <a:rPr lang="es-ES" altLang="es-ES" sz="1400" dirty="0" smtClean="0">
                <a:solidFill>
                  <a:srgbClr val="5F5F5F"/>
                </a:solidFill>
                <a:ea typeface="Verdana" pitchFamily="34" charset="0"/>
                <a:cs typeface="Verdana" pitchFamily="34" charset="0"/>
              </a:rPr>
              <a:t>, mientras que sólo el 26% piensa que es peor. Como era de esperar, entre estos últimos se encuentran los votantes del PP,  mientras que los votantes del PSOE y de Podemos piensan que la gestión actual es mejor y los de Ciudadanos consideran ambas igual.</a:t>
            </a: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La gestión del Gobierno de Castilla-La Mancha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17</a:t>
            </a:fld>
            <a:endParaRPr lang="es-ES"/>
          </a:p>
        </p:txBody>
      </p:sp>
      <p:sp>
        <p:nvSpPr>
          <p:cNvPr id="9" name="8 CuadroTexto"/>
          <p:cNvSpPr txBox="1"/>
          <p:nvPr/>
        </p:nvSpPr>
        <p:spPr>
          <a:xfrm>
            <a:off x="1331640" y="1196752"/>
            <a:ext cx="6480720" cy="523220"/>
          </a:xfrm>
          <a:prstGeom prst="rect">
            <a:avLst/>
          </a:prstGeom>
          <a:noFill/>
        </p:spPr>
        <p:txBody>
          <a:bodyPr wrap="square" rtlCol="0">
            <a:spAutoFit/>
          </a:bodyPr>
          <a:lstStyle/>
          <a:p>
            <a:pPr algn="ctr"/>
            <a:r>
              <a:rPr lang="es-ES" sz="1400" b="1" i="1" dirty="0" smtClean="0">
                <a:solidFill>
                  <a:srgbClr val="C00000"/>
                </a:solidFill>
              </a:rPr>
              <a:t>En su conjunto, ¿cómo calificaría usted la gestión del Gobierno autonómico de Castilla-La Mancha: muy buena, buena, mala o muy mala?</a:t>
            </a:r>
            <a:endParaRPr lang="es-ES" sz="1400" b="1" i="1" dirty="0">
              <a:solidFill>
                <a:srgbClr val="C00000"/>
              </a:solidFill>
            </a:endParaRPr>
          </a:p>
        </p:txBody>
      </p:sp>
      <p:graphicFrame>
        <p:nvGraphicFramePr>
          <p:cNvPr id="11" name="Object 2"/>
          <p:cNvGraphicFramePr>
            <a:graphicFrameLocks noChangeAspect="1"/>
          </p:cNvGraphicFramePr>
          <p:nvPr/>
        </p:nvGraphicFramePr>
        <p:xfrm>
          <a:off x="552684" y="2492896"/>
          <a:ext cx="4019316" cy="368344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0"/>
          <p:cNvSpPr txBox="1">
            <a:spLocks noChangeArrowheads="1"/>
          </p:cNvSpPr>
          <p:nvPr/>
        </p:nvSpPr>
        <p:spPr bwMode="auto">
          <a:xfrm>
            <a:off x="5436096" y="2348880"/>
            <a:ext cx="288032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mn-lt"/>
                <a:ea typeface="Verdana" pitchFamily="34" charset="0"/>
                <a:cs typeface="Verdana" pitchFamily="34" charset="0"/>
              </a:rPr>
              <a:t>Evolución</a:t>
            </a:r>
            <a:endParaRPr lang="es-ES" altLang="es-ES" dirty="0">
              <a:latin typeface="+mn-lt"/>
              <a:ea typeface="Verdana" pitchFamily="34" charset="0"/>
              <a:cs typeface="Verdana" pitchFamily="34" charset="0"/>
            </a:endParaRPr>
          </a:p>
        </p:txBody>
      </p:sp>
      <p:graphicFrame>
        <p:nvGraphicFramePr>
          <p:cNvPr id="12" name="11 Tabla"/>
          <p:cNvGraphicFramePr>
            <a:graphicFrameLocks noGrp="1"/>
          </p:cNvGraphicFramePr>
          <p:nvPr/>
        </p:nvGraphicFramePr>
        <p:xfrm>
          <a:off x="5004048" y="3212976"/>
          <a:ext cx="3600401" cy="2812333"/>
        </p:xfrm>
        <a:graphic>
          <a:graphicData uri="http://schemas.openxmlformats.org/drawingml/2006/table">
            <a:tbl>
              <a:tblPr firstRow="1" bandRow="1">
                <a:tableStyleId>{5C22544A-7EE6-4342-B048-85BDC9FD1C3A}</a:tableStyleId>
              </a:tblPr>
              <a:tblGrid>
                <a:gridCol w="1224136"/>
                <a:gridCol w="720080"/>
                <a:gridCol w="792088"/>
                <a:gridCol w="864097"/>
              </a:tblGrid>
              <a:tr h="497801">
                <a:tc>
                  <a:txBody>
                    <a:bodyPr/>
                    <a:lstStyle/>
                    <a:p>
                      <a:pPr>
                        <a:lnSpc>
                          <a:spcPct val="100000"/>
                        </a:lnSpc>
                      </a:pPr>
                      <a:endParaRPr lang="es-ES" sz="1400" dirty="0"/>
                    </a:p>
                  </a:txBody>
                  <a:tcPr anchor="b"/>
                </a:tc>
                <a:tc>
                  <a:txBody>
                    <a:bodyPr/>
                    <a:lstStyle/>
                    <a:p>
                      <a:pPr algn="ctr"/>
                      <a:r>
                        <a:rPr lang="es-ES" sz="1200" dirty="0" smtClean="0"/>
                        <a:t>Mayo 2015</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smtClean="0"/>
                        <a:t>Mayo 2017</a:t>
                      </a:r>
                      <a:endParaRPr lang="es-E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200" dirty="0" smtClean="0"/>
                        <a:t>Diferencia</a:t>
                      </a:r>
                      <a:endParaRPr lang="es-ES" sz="1200" dirty="0"/>
                    </a:p>
                  </a:txBody>
                  <a:tcPr anchor="ctr">
                    <a:lnL w="12700" cap="flat" cmpd="sng" algn="ctr">
                      <a:solidFill>
                        <a:schemeClr val="bg1"/>
                      </a:solidFill>
                      <a:prstDash val="solid"/>
                      <a:round/>
                      <a:headEnd type="none" w="med" len="med"/>
                      <a:tailEnd type="none" w="med" len="med"/>
                    </a:lnL>
                  </a:tcPr>
                </a:tc>
              </a:tr>
              <a:tr h="497801">
                <a:tc>
                  <a:txBody>
                    <a:bodyPr/>
                    <a:lstStyle/>
                    <a:p>
                      <a:pPr>
                        <a:lnSpc>
                          <a:spcPct val="100000"/>
                        </a:lnSpc>
                      </a:pPr>
                      <a:r>
                        <a:rPr lang="es-ES" sz="1200" b="1" dirty="0" smtClean="0"/>
                        <a:t>Buena</a:t>
                      </a:r>
                      <a:r>
                        <a:rPr lang="es-ES" sz="1200" b="1" baseline="0" dirty="0" smtClean="0"/>
                        <a:t> o muy buena</a:t>
                      </a:r>
                      <a:endParaRPr lang="es-ES" sz="1200" b="1" dirty="0"/>
                    </a:p>
                  </a:txBody>
                  <a:tcPr anchor="ctr"/>
                </a:tc>
                <a:tc>
                  <a:txBody>
                    <a:bodyPr/>
                    <a:lstStyle/>
                    <a:p>
                      <a:pPr algn="ctr" fontAlgn="b"/>
                      <a:r>
                        <a:rPr lang="es-ES" sz="1100" b="0" i="0" u="none" strike="noStrike" dirty="0" smtClean="0">
                          <a:solidFill>
                            <a:srgbClr val="000000"/>
                          </a:solidFill>
                          <a:latin typeface="Calibri"/>
                        </a:rPr>
                        <a:t>30</a:t>
                      </a:r>
                      <a:endParaRPr lang="es-ES" sz="1100" b="0" i="0" u="none" strike="noStrike" dirty="0">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smtClean="0">
                          <a:solidFill>
                            <a:srgbClr val="000000"/>
                          </a:solidFill>
                          <a:latin typeface="Calibri"/>
                        </a:rPr>
                        <a:t>37</a:t>
                      </a:r>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400" b="1" i="0" u="none" strike="noStrike" dirty="0" smtClean="0">
                          <a:solidFill>
                            <a:srgbClr val="000000"/>
                          </a:solidFill>
                          <a:latin typeface="Calibri"/>
                        </a:rPr>
                        <a:t>+7</a:t>
                      </a:r>
                      <a:endParaRPr lang="es-ES" sz="1400" b="1"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Regular</a:t>
                      </a:r>
                      <a:endParaRPr lang="es-ES" sz="1200" b="1" dirty="0"/>
                    </a:p>
                  </a:txBody>
                  <a:tcPr anchor="ctr"/>
                </a:tc>
                <a:tc>
                  <a:txBody>
                    <a:bodyPr/>
                    <a:lstStyle/>
                    <a:p>
                      <a:pPr algn="ctr" fontAlgn="b"/>
                      <a:r>
                        <a:rPr lang="es-ES" sz="1100" b="0" i="0" u="none" strike="noStrike" dirty="0" smtClean="0">
                          <a:solidFill>
                            <a:srgbClr val="000000"/>
                          </a:solidFill>
                          <a:latin typeface="Calibri"/>
                        </a:rPr>
                        <a:t>9</a:t>
                      </a:r>
                      <a:endParaRPr lang="es-ES" sz="1100" b="0" i="0" u="none" strike="noStrike" dirty="0">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smtClean="0">
                          <a:solidFill>
                            <a:srgbClr val="000000"/>
                          </a:solidFill>
                          <a:latin typeface="Calibri"/>
                        </a:rPr>
                        <a:t>15</a:t>
                      </a:r>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endParaRPr lang="es-ES" sz="1400" b="1"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Mala o muy mala</a:t>
                      </a:r>
                      <a:endParaRPr lang="es-ES" sz="1200" b="1" dirty="0"/>
                    </a:p>
                  </a:txBody>
                  <a:tcPr anchor="ctr"/>
                </a:tc>
                <a:tc>
                  <a:txBody>
                    <a:bodyPr/>
                    <a:lstStyle/>
                    <a:p>
                      <a:pPr algn="ctr" fontAlgn="b"/>
                      <a:r>
                        <a:rPr lang="es-ES" sz="1100" b="0" i="0" u="none" strike="noStrike" dirty="0" smtClean="0">
                          <a:solidFill>
                            <a:srgbClr val="000000"/>
                          </a:solidFill>
                          <a:latin typeface="Calibri"/>
                        </a:rPr>
                        <a:t>61</a:t>
                      </a:r>
                      <a:endParaRPr lang="es-ES" sz="1100" b="0" i="0" u="none" strike="noStrike" dirty="0">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smtClean="0">
                          <a:solidFill>
                            <a:srgbClr val="000000"/>
                          </a:solidFill>
                          <a:latin typeface="Calibri"/>
                        </a:rPr>
                        <a:t>48</a:t>
                      </a:r>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400" b="1" i="0" u="none" strike="noStrike" dirty="0" smtClean="0">
                          <a:solidFill>
                            <a:srgbClr val="000000"/>
                          </a:solidFill>
                          <a:latin typeface="Calibri"/>
                        </a:rPr>
                        <a:t>-13</a:t>
                      </a:r>
                      <a:endParaRPr lang="es-ES" sz="1400" b="1"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NS/NC</a:t>
                      </a:r>
                      <a:endParaRPr lang="es-ES" sz="1200" b="1" dirty="0"/>
                    </a:p>
                  </a:txBody>
                  <a:tcPr anchor="ctr"/>
                </a:tc>
                <a:tc>
                  <a:txBody>
                    <a:bodyPr/>
                    <a:lstStyle/>
                    <a:p>
                      <a:pPr algn="ctr" fontAlgn="b"/>
                      <a:endParaRPr lang="es-ES" sz="1100" b="0" i="0" u="none" strike="noStrike" dirty="0">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solidFill>
                            <a:schemeClr val="bg1"/>
                          </a:solidFill>
                        </a:rPr>
                        <a:t>Total</a:t>
                      </a:r>
                      <a:endParaRPr lang="es-ES" sz="1200" b="1" dirty="0">
                        <a:solidFill>
                          <a:schemeClr val="bg1"/>
                        </a:solidFill>
                      </a:endParaRPr>
                    </a:p>
                  </a:txBody>
                  <a:tcPr anchor="ct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solidFill>
                  </a:tcPr>
                </a:tc>
                <a:tc>
                  <a:txBody>
                    <a:bodyPr/>
                    <a:lstStyle/>
                    <a:p>
                      <a:pPr algn="ct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r>
            </a:tbl>
          </a:graphicData>
        </a:graphic>
      </p:graphicFrame>
      <p:sp>
        <p:nvSpPr>
          <p:cNvPr id="10" name="9 Elipse"/>
          <p:cNvSpPr/>
          <p:nvPr/>
        </p:nvSpPr>
        <p:spPr>
          <a:xfrm>
            <a:off x="7956376" y="4725144"/>
            <a:ext cx="503456"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Elipse"/>
          <p:cNvSpPr/>
          <p:nvPr/>
        </p:nvSpPr>
        <p:spPr>
          <a:xfrm>
            <a:off x="7956376" y="3814748"/>
            <a:ext cx="503456" cy="288032"/>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La gestión del Gobierno de Castilla-La Mancha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18</a:t>
            </a:fld>
            <a:endParaRPr lang="es-ES"/>
          </a:p>
        </p:txBody>
      </p:sp>
      <p:sp>
        <p:nvSpPr>
          <p:cNvPr id="9" name="8 CuadroTexto"/>
          <p:cNvSpPr txBox="1"/>
          <p:nvPr/>
        </p:nvSpPr>
        <p:spPr>
          <a:xfrm>
            <a:off x="1331640" y="1196752"/>
            <a:ext cx="6480720" cy="523220"/>
          </a:xfrm>
          <a:prstGeom prst="rect">
            <a:avLst/>
          </a:prstGeom>
          <a:noFill/>
        </p:spPr>
        <p:txBody>
          <a:bodyPr wrap="square" rtlCol="0">
            <a:spAutoFit/>
          </a:bodyPr>
          <a:lstStyle/>
          <a:p>
            <a:pPr algn="ctr"/>
            <a:r>
              <a:rPr lang="es-ES" sz="1400" b="1" i="1" dirty="0" smtClean="0">
                <a:solidFill>
                  <a:srgbClr val="C00000"/>
                </a:solidFill>
              </a:rPr>
              <a:t>En su conjunto, ¿cómo calificaría usted la gestión del Gobierno autonómico de Castilla-La Mancha: muy buena, buena, mala o muy mala?</a:t>
            </a:r>
            <a:endParaRPr lang="es-ES" sz="1400" b="1" i="1" dirty="0">
              <a:solidFill>
                <a:srgbClr val="C00000"/>
              </a:solidFill>
            </a:endParaRPr>
          </a:p>
        </p:txBody>
      </p:sp>
      <p:sp>
        <p:nvSpPr>
          <p:cNvPr id="8" name="Text Box 10"/>
          <p:cNvSpPr txBox="1">
            <a:spLocks noChangeArrowheads="1"/>
          </p:cNvSpPr>
          <p:nvPr/>
        </p:nvSpPr>
        <p:spPr bwMode="auto">
          <a:xfrm>
            <a:off x="3131840" y="2276872"/>
            <a:ext cx="288032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mn-lt"/>
                <a:ea typeface="Verdana" pitchFamily="34" charset="0"/>
                <a:cs typeface="Verdana" pitchFamily="34" charset="0"/>
              </a:rPr>
              <a:t>Según voto en 2015</a:t>
            </a:r>
            <a:endParaRPr lang="es-ES" altLang="es-ES" dirty="0">
              <a:latin typeface="+mn-lt"/>
              <a:ea typeface="Verdana" pitchFamily="34" charset="0"/>
              <a:cs typeface="Verdana" pitchFamily="34" charset="0"/>
            </a:endParaRPr>
          </a:p>
        </p:txBody>
      </p:sp>
      <p:graphicFrame>
        <p:nvGraphicFramePr>
          <p:cNvPr id="12" name="11 Tabla"/>
          <p:cNvGraphicFramePr>
            <a:graphicFrameLocks noGrp="1"/>
          </p:cNvGraphicFramePr>
          <p:nvPr/>
        </p:nvGraphicFramePr>
        <p:xfrm>
          <a:off x="1547664" y="3068960"/>
          <a:ext cx="5976663" cy="2808310"/>
        </p:xfrm>
        <a:graphic>
          <a:graphicData uri="http://schemas.openxmlformats.org/drawingml/2006/table">
            <a:tbl>
              <a:tblPr firstRow="1" bandRow="1">
                <a:tableStyleId>{5C22544A-7EE6-4342-B048-85BDC9FD1C3A}</a:tableStyleId>
              </a:tblPr>
              <a:tblGrid>
                <a:gridCol w="1968423"/>
                <a:gridCol w="805283"/>
                <a:gridCol w="1056651"/>
                <a:gridCol w="1127027"/>
                <a:gridCol w="1019279"/>
              </a:tblGrid>
              <a:tr h="497801">
                <a:tc>
                  <a:txBody>
                    <a:bodyPr/>
                    <a:lstStyle/>
                    <a:p>
                      <a:pPr>
                        <a:lnSpc>
                          <a:spcPct val="100000"/>
                        </a:lnSpc>
                      </a:pPr>
                      <a:endParaRPr lang="es-ES" sz="1400" dirty="0"/>
                    </a:p>
                  </a:txBody>
                  <a:tcPr anchor="b"/>
                </a:tc>
                <a:tc>
                  <a:txBody>
                    <a:bodyPr/>
                    <a:lstStyle/>
                    <a:p>
                      <a:pPr algn="ctr"/>
                      <a:r>
                        <a:rPr lang="es-ES" sz="1200" dirty="0" smtClean="0"/>
                        <a:t>PP</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smtClean="0"/>
                        <a:t>PSOE</a:t>
                      </a:r>
                      <a:endParaRPr lang="es-ES" sz="1200" dirty="0"/>
                    </a:p>
                  </a:txBody>
                  <a:tcPr anchor="ctr">
                    <a:lnL w="12700" cap="flat" cmpd="sng" algn="ctr">
                      <a:solidFill>
                        <a:schemeClr val="bg1"/>
                      </a:solidFill>
                      <a:prstDash val="solid"/>
                      <a:round/>
                      <a:headEnd type="none" w="med" len="med"/>
                      <a:tailEnd type="none" w="med" len="med"/>
                    </a:lnL>
                  </a:tcPr>
                </a:tc>
                <a:tc>
                  <a:txBody>
                    <a:bodyPr/>
                    <a:lstStyle/>
                    <a:p>
                      <a:pPr algn="ctr"/>
                      <a:r>
                        <a:rPr lang="es-ES" sz="1200" dirty="0" smtClean="0"/>
                        <a:t>Pode-</a:t>
                      </a:r>
                      <a:r>
                        <a:rPr lang="es-ES" sz="1200" dirty="0" err="1" smtClean="0"/>
                        <a:t>mos</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err="1" smtClean="0"/>
                        <a:t>C’s</a:t>
                      </a:r>
                      <a:endParaRPr lang="es-ES" sz="1200" dirty="0"/>
                    </a:p>
                  </a:txBody>
                  <a:tcPr anchor="ctr">
                    <a:lnL w="12700" cap="flat" cmpd="sng" algn="ctr">
                      <a:solidFill>
                        <a:schemeClr val="bg1"/>
                      </a:solidFill>
                      <a:prstDash val="solid"/>
                      <a:round/>
                      <a:headEnd type="none" w="med" len="med"/>
                      <a:tailEnd type="none" w="med" len="med"/>
                    </a:lnL>
                  </a:tcPr>
                </a:tc>
              </a:tr>
              <a:tr h="497801">
                <a:tc>
                  <a:txBody>
                    <a:bodyPr/>
                    <a:lstStyle/>
                    <a:p>
                      <a:pPr>
                        <a:lnSpc>
                          <a:spcPct val="100000"/>
                        </a:lnSpc>
                      </a:pPr>
                      <a:r>
                        <a:rPr lang="es-ES" sz="1200" b="1" dirty="0" smtClean="0"/>
                        <a:t>Buena</a:t>
                      </a:r>
                      <a:r>
                        <a:rPr lang="es-ES" sz="1200" b="1" baseline="0" dirty="0" smtClean="0"/>
                        <a:t> o muy buena</a:t>
                      </a:r>
                      <a:endParaRPr lang="es-ES" sz="1200" b="1" dirty="0"/>
                    </a:p>
                  </a:txBody>
                  <a:tcPr anchor="ctr"/>
                </a:tc>
                <a:tc>
                  <a:txBody>
                    <a:bodyPr/>
                    <a:lstStyle/>
                    <a:p>
                      <a:pPr algn="ctr" fontAlgn="b"/>
                      <a:r>
                        <a:rPr lang="es-ES" sz="1100" b="0" i="0" u="none" strike="noStrike">
                          <a:solidFill>
                            <a:srgbClr val="000000"/>
                          </a:solidFill>
                          <a:latin typeface="Calibri"/>
                        </a:rPr>
                        <a:t>26</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56</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20</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26</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Regular</a:t>
                      </a:r>
                      <a:endParaRPr lang="es-ES" sz="1200" b="1" dirty="0"/>
                    </a:p>
                  </a:txBody>
                  <a:tcPr anchor="ctr"/>
                </a:tc>
                <a:tc>
                  <a:txBody>
                    <a:bodyPr/>
                    <a:lstStyle/>
                    <a:p>
                      <a:pPr algn="ctr" fontAlgn="b"/>
                      <a:r>
                        <a:rPr lang="es-ES" sz="1100" b="0" i="0" u="none" strike="noStrike">
                          <a:solidFill>
                            <a:srgbClr val="000000"/>
                          </a:solidFill>
                          <a:latin typeface="Calibri"/>
                        </a:rPr>
                        <a:t>19</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15</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13</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12</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Mala o muy mala</a:t>
                      </a:r>
                      <a:endParaRPr lang="es-ES" sz="1200" b="1" dirty="0"/>
                    </a:p>
                  </a:txBody>
                  <a:tcPr anchor="ctr"/>
                </a:tc>
                <a:tc>
                  <a:txBody>
                    <a:bodyPr/>
                    <a:lstStyle/>
                    <a:p>
                      <a:pPr algn="ctr" fontAlgn="b"/>
                      <a:r>
                        <a:rPr lang="es-ES" sz="1100" b="0" i="0" u="none" strike="noStrike">
                          <a:solidFill>
                            <a:srgbClr val="000000"/>
                          </a:solidFill>
                          <a:latin typeface="Calibri"/>
                        </a:rPr>
                        <a:t>54</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28</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67</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61</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NS/NC</a:t>
                      </a:r>
                      <a:endParaRPr lang="es-ES" sz="1200" b="1" dirty="0"/>
                    </a:p>
                  </a:txBody>
                  <a:tcPr anchor="ctr"/>
                </a:tc>
                <a:tc>
                  <a:txBody>
                    <a:bodyPr/>
                    <a:lstStyle/>
                    <a:p>
                      <a:pPr algn="ctr" fontAlgn="b"/>
                      <a:r>
                        <a:rPr lang="es-ES" sz="1100" b="0" i="0" u="none" strike="noStrike">
                          <a:solidFill>
                            <a:srgbClr val="000000"/>
                          </a:solidFill>
                          <a:latin typeface="Calibri"/>
                        </a:rPr>
                        <a:t>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endParaRPr lang="es-ES" sz="1100" b="0" i="0" u="none" strike="noStrike">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solidFill>
                            <a:schemeClr val="bg1"/>
                          </a:solidFill>
                        </a:rPr>
                        <a:t>Total</a:t>
                      </a:r>
                      <a:endParaRPr lang="es-ES" sz="1200" b="1" dirty="0">
                        <a:solidFill>
                          <a:schemeClr val="bg1"/>
                        </a:solidFill>
                      </a:endParaRPr>
                    </a:p>
                  </a:txBody>
                  <a:tcPr anchor="ct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r>
            </a:tbl>
          </a:graphicData>
        </a:graphic>
      </p:graphicFrame>
      <p:sp>
        <p:nvSpPr>
          <p:cNvPr id="13" name="12 Elipse"/>
          <p:cNvSpPr/>
          <p:nvPr/>
        </p:nvSpPr>
        <p:spPr>
          <a:xfrm>
            <a:off x="6732240" y="4653136"/>
            <a:ext cx="420473" cy="2366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a:off x="5724128" y="4653136"/>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4653025" y="3717032"/>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Elipse"/>
          <p:cNvSpPr/>
          <p:nvPr/>
        </p:nvSpPr>
        <p:spPr>
          <a:xfrm>
            <a:off x="3682196" y="4653136"/>
            <a:ext cx="4320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19</a:t>
            </a:fld>
            <a:endParaRPr lang="es-ES"/>
          </a:p>
        </p:txBody>
      </p:sp>
      <p:sp>
        <p:nvSpPr>
          <p:cNvPr id="9" name="8 CuadroTexto"/>
          <p:cNvSpPr txBox="1"/>
          <p:nvPr/>
        </p:nvSpPr>
        <p:spPr>
          <a:xfrm>
            <a:off x="1331640" y="1196752"/>
            <a:ext cx="6480720" cy="523220"/>
          </a:xfrm>
          <a:prstGeom prst="rect">
            <a:avLst/>
          </a:prstGeom>
          <a:noFill/>
        </p:spPr>
        <p:txBody>
          <a:bodyPr wrap="square" rtlCol="0">
            <a:spAutoFit/>
          </a:bodyPr>
          <a:lstStyle/>
          <a:p>
            <a:pPr algn="ctr"/>
            <a:r>
              <a:rPr lang="es-ES" sz="1400" b="1" i="1" dirty="0" smtClean="0">
                <a:solidFill>
                  <a:srgbClr val="C00000"/>
                </a:solidFill>
              </a:rPr>
              <a:t>En su conjunto, ¿cómo calificaría usted la gestión del Gobierno autonómico de Castilla-La Mancha: muy buena, buena, mala o muy mala?</a:t>
            </a:r>
            <a:endParaRPr lang="es-ES" sz="1400" b="1" i="1" dirty="0">
              <a:solidFill>
                <a:srgbClr val="C00000"/>
              </a:solidFill>
            </a:endParaRPr>
          </a:p>
        </p:txBody>
      </p:sp>
      <p:graphicFrame>
        <p:nvGraphicFramePr>
          <p:cNvPr id="15" name="Object 16"/>
          <p:cNvGraphicFramePr>
            <a:graphicFrameLocks noChangeAspect="1"/>
          </p:cNvGraphicFramePr>
          <p:nvPr/>
        </p:nvGraphicFramePr>
        <p:xfrm>
          <a:off x="445964" y="2996952"/>
          <a:ext cx="4126036"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Object 17"/>
          <p:cNvGraphicFramePr>
            <a:graphicFrameLocks noChangeAspect="1"/>
          </p:cNvGraphicFramePr>
          <p:nvPr/>
        </p:nvGraphicFramePr>
        <p:xfrm>
          <a:off x="4716016" y="3212976"/>
          <a:ext cx="3617912" cy="2901528"/>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 Box 10"/>
          <p:cNvSpPr txBox="1">
            <a:spLocks noChangeArrowheads="1"/>
          </p:cNvSpPr>
          <p:nvPr/>
        </p:nvSpPr>
        <p:spPr bwMode="auto">
          <a:xfrm>
            <a:off x="5219700" y="2501900"/>
            <a:ext cx="2628900" cy="314325"/>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a:spAutoFit/>
          </a:bodyPr>
          <a:lstStyle>
            <a:defPPr>
              <a:defRPr lang="es-ES"/>
            </a:defPPr>
            <a:lvl1pPr>
              <a:spcBef>
                <a:spcPct val="50000"/>
              </a:spcBef>
              <a:defRPr sz="1400" b="1" i="1">
                <a:solidFill>
                  <a:srgbClr val="800000"/>
                </a:solidFill>
                <a:latin typeface="+mj-lt"/>
              </a:defRPr>
            </a:lvl1pPr>
          </a:lstStyle>
          <a:p>
            <a:pPr algn="ctr"/>
            <a:r>
              <a:rPr lang="es-ES" altLang="es-ES" dirty="0">
                <a:ea typeface="Verdana" pitchFamily="34" charset="0"/>
                <a:cs typeface="Verdana" pitchFamily="34" charset="0"/>
              </a:rPr>
              <a:t>Estudios</a:t>
            </a:r>
          </a:p>
        </p:txBody>
      </p:sp>
      <p:sp>
        <p:nvSpPr>
          <p:cNvPr id="19" name="Text Box 11"/>
          <p:cNvSpPr txBox="1">
            <a:spLocks noChangeArrowheads="1"/>
          </p:cNvSpPr>
          <p:nvPr/>
        </p:nvSpPr>
        <p:spPr bwMode="auto">
          <a:xfrm>
            <a:off x="1403350" y="2506663"/>
            <a:ext cx="262890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a:spAutoFit/>
          </a:bodyPr>
          <a:lstStyle>
            <a:defPPr>
              <a:defRPr lang="es-ES"/>
            </a:defPPr>
            <a:lvl1pPr>
              <a:spcBef>
                <a:spcPct val="50000"/>
              </a:spcBef>
              <a:defRPr sz="1400" b="1" i="1">
                <a:solidFill>
                  <a:srgbClr val="800000"/>
                </a:solidFill>
                <a:latin typeface="+mj-lt"/>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es-ES" altLang="es-ES" dirty="0">
                <a:latin typeface="+mn-lt"/>
                <a:ea typeface="Verdana" pitchFamily="34" charset="0"/>
                <a:cs typeface="Verdana" pitchFamily="34" charset="0"/>
              </a:rPr>
              <a:t>Edad</a:t>
            </a:r>
          </a:p>
        </p:txBody>
      </p:sp>
      <p:sp>
        <p:nvSpPr>
          <p:cNvPr id="21" name="12 Elipse"/>
          <p:cNvSpPr/>
          <p:nvPr/>
        </p:nvSpPr>
        <p:spPr>
          <a:xfrm>
            <a:off x="1043608" y="3429000"/>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2" name="12 Elipse"/>
          <p:cNvSpPr/>
          <p:nvPr/>
        </p:nvSpPr>
        <p:spPr>
          <a:xfrm>
            <a:off x="5937594" y="3863606"/>
            <a:ext cx="381620" cy="288031"/>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3" name="22 Elipse"/>
          <p:cNvSpPr/>
          <p:nvPr/>
        </p:nvSpPr>
        <p:spPr>
          <a:xfrm>
            <a:off x="7884368" y="3429000"/>
            <a:ext cx="395536" cy="3342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12 Elipse"/>
          <p:cNvSpPr/>
          <p:nvPr/>
        </p:nvSpPr>
        <p:spPr>
          <a:xfrm>
            <a:off x="2483768" y="3573016"/>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5" name="1 Título"/>
          <p:cNvSpPr txBox="1">
            <a:spLocks/>
          </p:cNvSpPr>
          <p:nvPr/>
        </p:nvSpPr>
        <p:spPr>
          <a:xfrm>
            <a:off x="437871" y="260648"/>
            <a:ext cx="8229600" cy="41805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1" i="1" u="none" strike="noStrike" kern="1200" cap="none" spc="0" normalizeH="0" baseline="0" noProof="0" dirty="0" smtClean="0">
                <a:ln>
                  <a:noFill/>
                </a:ln>
                <a:solidFill>
                  <a:srgbClr val="002060"/>
                </a:solidFill>
                <a:effectLst/>
                <a:uLnTx/>
                <a:uFillTx/>
                <a:latin typeface="+mn-lt"/>
                <a:ea typeface="Verdana" pitchFamily="34" charset="0"/>
                <a:cs typeface="Verdana" pitchFamily="34" charset="0"/>
              </a:rPr>
              <a:t>La gestión del Gobierno de Castilla-La Mancha</a:t>
            </a:r>
            <a:endParaRPr kumimoji="0" lang="es-ES" sz="2400" b="1" i="1" u="none" strike="noStrike" kern="1200" cap="none" spc="0" normalizeH="0" baseline="0" noProof="0" dirty="0">
              <a:ln>
                <a:noFill/>
              </a:ln>
              <a:solidFill>
                <a:srgbClr val="002060"/>
              </a:solidFill>
              <a:effectLst/>
              <a:uLnTx/>
              <a:uFillTx/>
              <a:latin typeface="+mn-lt"/>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648072"/>
          </a:xfrm>
        </p:spPr>
        <p:txBody>
          <a:bodyPr>
            <a:normAutofit/>
          </a:bodyPr>
          <a:lstStyle/>
          <a:p>
            <a:r>
              <a:rPr lang="es-ES" sz="2400" dirty="0" smtClean="0">
                <a:solidFill>
                  <a:srgbClr val="C00000"/>
                </a:solidFill>
                <a:latin typeface="+mn-lt"/>
              </a:rPr>
              <a:t>Ficha técnica</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2</a:t>
            </a:fld>
            <a:endParaRPr lang="es-ES" dirty="0"/>
          </a:p>
        </p:txBody>
      </p:sp>
      <p:sp>
        <p:nvSpPr>
          <p:cNvPr id="8" name="Rectangle 3"/>
          <p:cNvSpPr txBox="1">
            <a:spLocks noChangeArrowheads="1"/>
          </p:cNvSpPr>
          <p:nvPr/>
        </p:nvSpPr>
        <p:spPr bwMode="auto">
          <a:xfrm>
            <a:off x="714400" y="1772816"/>
            <a:ext cx="7715200" cy="4104455"/>
          </a:xfrm>
          <a:prstGeom prst="rect">
            <a:avLst/>
          </a:prstGeom>
          <a:noFill/>
          <a:ln>
            <a:noFill/>
          </a:ln>
          <a:effectLst/>
          <a:extLst>
            <a:ext uri="{909E8E84-426E-40DD-AFC4-6F175D3DCCD1}">
              <a14:hiddenFill xmlns:a14="http://schemas.microsoft.com/office/drawing/2010/main">
                <a:solidFill>
                  <a:srgbClr val="FFFFCC">
                    <a:alpha val="50000"/>
                  </a:srgbClr>
                </a:solidFill>
              </a14:hiddenFill>
            </a:ext>
            <a:ext uri="{91240B29-F687-4F45-9708-019B960494DF}">
              <a14:hiddenLine xmlns:a14="http://schemas.microsoft.com/office/drawing/2010/main" w="952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oAutofit/>
          </a:bodyPr>
          <a:lstStyle>
            <a:lvl1pPr marL="342900" indent="-342900"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marL="342900" marR="0" lvl="0" indent="-342900" algn="l" defTabSz="914400" rtl="0" eaLnBrk="1" fontAlgn="auto" latinLnBrk="0" hangingPunct="1">
              <a:lnSpc>
                <a:spcPct val="120000"/>
              </a:lnSpc>
              <a:spcBef>
                <a:spcPts val="600"/>
              </a:spcBef>
              <a:spcAft>
                <a:spcPts val="600"/>
              </a:spcAft>
              <a:buClrTx/>
              <a:buSzTx/>
              <a:buFont typeface="Wingdings" pitchFamily="2" charset="2"/>
              <a:buChar char="q"/>
              <a:tabLst/>
              <a:defRPr/>
            </a:pPr>
            <a:r>
              <a:rPr kumimoji="0" lang="es-ES_tradnl" altLang="es-ES" sz="1400" b="1" i="0" u="none" strike="noStrike" kern="1200" cap="none" spc="0" normalizeH="0" baseline="0" noProof="0" dirty="0" smtClean="0">
                <a:ln>
                  <a:noFill/>
                </a:ln>
                <a:solidFill>
                  <a:srgbClr val="5F5F5F"/>
                </a:solidFill>
                <a:effectLst/>
                <a:uLnTx/>
                <a:uFillTx/>
                <a:latin typeface="+mn-lt"/>
                <a:ea typeface="+mn-ea"/>
                <a:cs typeface="+mn-cs"/>
              </a:rPr>
              <a:t>UNIVERSO</a:t>
            </a:r>
            <a:r>
              <a:rPr kumimoji="0" lang="es-ES_tradnl" altLang="es-ES" sz="1400" b="0" i="0" u="none" strike="noStrike" kern="1200" cap="none" spc="0" normalizeH="0" baseline="0" noProof="0" dirty="0" smtClean="0">
                <a:ln>
                  <a:noFill/>
                </a:ln>
                <a:solidFill>
                  <a:srgbClr val="5F5F5F"/>
                </a:solidFill>
                <a:effectLst/>
                <a:uLnTx/>
                <a:uFillTx/>
                <a:latin typeface="+mn-lt"/>
                <a:ea typeface="+mn-ea"/>
                <a:cs typeface="+mn-cs"/>
              </a:rPr>
              <a:t>: Población mayor de 18 años empadronada y con derecho a voto en la Comunidad de Castilla-La Mancha.</a:t>
            </a:r>
            <a:endParaRPr kumimoji="0" lang="es-ES_tradnl" altLang="es-ES" sz="1400" b="1" i="0" u="none" strike="noStrike" kern="1200" cap="none" spc="0" normalizeH="0" baseline="0" noProof="0" dirty="0" smtClean="0">
              <a:ln>
                <a:noFill/>
              </a:ln>
              <a:solidFill>
                <a:srgbClr val="5F5F5F"/>
              </a:solidFill>
              <a:effectLst/>
              <a:uLnTx/>
              <a:uFillTx/>
              <a:latin typeface="+mn-lt"/>
              <a:ea typeface="+mn-ea"/>
              <a:cs typeface="+mn-cs"/>
            </a:endParaRPr>
          </a:p>
          <a:p>
            <a:pPr marL="342900" marR="0" lvl="0" indent="-342900" algn="l" defTabSz="914400" rtl="0" eaLnBrk="1" fontAlgn="auto" latinLnBrk="0" hangingPunct="1">
              <a:lnSpc>
                <a:spcPct val="120000"/>
              </a:lnSpc>
              <a:spcBef>
                <a:spcPts val="600"/>
              </a:spcBef>
              <a:spcAft>
                <a:spcPts val="600"/>
              </a:spcAft>
              <a:buClrTx/>
              <a:buSzTx/>
              <a:buFont typeface="Wingdings" pitchFamily="2" charset="2"/>
              <a:buChar char="q"/>
              <a:tabLst/>
              <a:defRPr/>
            </a:pPr>
            <a:r>
              <a:rPr kumimoji="0" lang="es-ES_tradnl" altLang="es-ES" sz="1400" b="1" i="0" u="none" strike="noStrike" kern="1200" cap="none" spc="0" normalizeH="0" baseline="0" noProof="0" dirty="0" smtClean="0">
                <a:ln>
                  <a:noFill/>
                </a:ln>
                <a:solidFill>
                  <a:srgbClr val="5F5F5F"/>
                </a:solidFill>
                <a:effectLst/>
                <a:uLnTx/>
                <a:uFillTx/>
                <a:latin typeface="+mn-lt"/>
                <a:ea typeface="+mn-ea"/>
                <a:cs typeface="+mn-cs"/>
              </a:rPr>
              <a:t>MUESTRA</a:t>
            </a:r>
            <a:r>
              <a:rPr kumimoji="0" lang="es-ES_tradnl" altLang="es-ES" sz="1400" b="0" i="0" u="none" strike="noStrike" kern="1200" cap="none" spc="0" normalizeH="0" baseline="0" noProof="0" dirty="0" smtClean="0">
                <a:ln>
                  <a:noFill/>
                </a:ln>
                <a:solidFill>
                  <a:srgbClr val="5F5F5F"/>
                </a:solidFill>
                <a:effectLst/>
                <a:uLnTx/>
                <a:uFillTx/>
                <a:latin typeface="+mn-lt"/>
                <a:ea typeface="+mn-ea"/>
                <a:cs typeface="+mn-cs"/>
              </a:rPr>
              <a:t>: 1000 entrevistas.</a:t>
            </a:r>
          </a:p>
          <a:p>
            <a:pPr marL="342900" marR="0" lvl="0" indent="-342900" algn="l" defTabSz="914400" rtl="0" eaLnBrk="1" fontAlgn="auto" latinLnBrk="0" hangingPunct="1">
              <a:lnSpc>
                <a:spcPct val="100000"/>
              </a:lnSpc>
              <a:spcBef>
                <a:spcPts val="600"/>
              </a:spcBef>
              <a:spcAft>
                <a:spcPts val="600"/>
              </a:spcAft>
              <a:buClrTx/>
              <a:buSzTx/>
              <a:buFont typeface="Wingdings" pitchFamily="2" charset="2"/>
              <a:buChar char="q"/>
              <a:tabLst/>
              <a:defRPr/>
            </a:pPr>
            <a:r>
              <a:rPr kumimoji="0" lang="es-ES_tradnl" altLang="es-ES" sz="1400" b="1" i="0" u="none" strike="noStrike" kern="1200" cap="none" spc="0" normalizeH="0" baseline="0" noProof="0" dirty="0" smtClean="0">
                <a:ln>
                  <a:noFill/>
                </a:ln>
                <a:solidFill>
                  <a:srgbClr val="5F5F5F"/>
                </a:solidFill>
                <a:effectLst/>
                <a:uLnTx/>
                <a:uFillTx/>
                <a:latin typeface="+mn-lt"/>
                <a:ea typeface="+mn-ea"/>
                <a:cs typeface="+mn-cs"/>
              </a:rPr>
              <a:t>ESTRATIFICACIÓN DE LA MUESTRA</a:t>
            </a:r>
            <a:r>
              <a:rPr kumimoji="0" lang="es-ES_tradnl" altLang="es-ES" sz="1400" b="0" i="0" u="none" strike="noStrike" kern="1200" cap="none" spc="0" normalizeH="0" baseline="0" noProof="0" dirty="0" smtClean="0">
                <a:ln>
                  <a:noFill/>
                </a:ln>
                <a:solidFill>
                  <a:srgbClr val="5F5F5F"/>
                </a:solidFill>
                <a:effectLst/>
                <a:uLnTx/>
                <a:uFillTx/>
                <a:latin typeface="+mn-lt"/>
                <a:ea typeface="+mn-ea"/>
                <a:cs typeface="+mn-cs"/>
              </a:rPr>
              <a:t>: </a:t>
            </a:r>
            <a:r>
              <a:rPr kumimoji="0" lang="es-ES_tradnl" sz="1400" b="0" i="0" u="none" strike="noStrike" kern="1200" cap="none" spc="0" normalizeH="0" baseline="0" noProof="0" dirty="0" smtClean="0">
                <a:ln>
                  <a:noFill/>
                </a:ln>
                <a:solidFill>
                  <a:srgbClr val="5F5F5F"/>
                </a:solidFill>
                <a:effectLst/>
                <a:uLnTx/>
                <a:uFillTx/>
                <a:latin typeface="+mn-lt"/>
                <a:ea typeface="Verdana" pitchFamily="34" charset="0"/>
                <a:cs typeface="Verdana" pitchFamily="34" charset="0"/>
              </a:rPr>
              <a:t>Fijación de número de encuestas proporcional a la población de cada provincia. Para cada provincia proporcional a tamaño de población: menos de 10.000 habitantes, de 10.001 a 50.000, de 50.001 a 100.000 y de 100.001 a 500.000 habitantes.	</a:t>
            </a:r>
            <a:endParaRPr kumimoji="0" lang="es-ES" sz="1400" b="0" i="0" u="none" strike="noStrike" kern="1200" cap="none" spc="0" normalizeH="0" baseline="0" noProof="0" dirty="0" smtClean="0">
              <a:ln>
                <a:noFill/>
              </a:ln>
              <a:solidFill>
                <a:srgbClr val="5F5F5F"/>
              </a:solidFill>
              <a:effectLst/>
              <a:uLnTx/>
              <a:uFillTx/>
              <a:latin typeface="+mn-lt"/>
              <a:ea typeface="Verdana" pitchFamily="34" charset="0"/>
              <a:cs typeface="Verdana" pitchFamily="34" charset="0"/>
            </a:endParaRPr>
          </a:p>
          <a:p>
            <a:pPr marL="342900" marR="0" lvl="0" indent="-342900" algn="l" defTabSz="914400" rtl="0" eaLnBrk="1" fontAlgn="auto" latinLnBrk="0" hangingPunct="1">
              <a:lnSpc>
                <a:spcPct val="120000"/>
              </a:lnSpc>
              <a:spcBef>
                <a:spcPts val="600"/>
              </a:spcBef>
              <a:spcAft>
                <a:spcPts val="600"/>
              </a:spcAft>
              <a:buClrTx/>
              <a:buSzTx/>
              <a:buFont typeface="Wingdings" pitchFamily="2" charset="2"/>
              <a:buChar char="q"/>
              <a:tabLst/>
              <a:defRPr/>
            </a:pPr>
            <a:r>
              <a:rPr kumimoji="0" lang="es-ES_tradnl" altLang="es-ES" sz="1400" b="1" i="0" u="none" strike="noStrike" kern="1200" cap="none" spc="0" normalizeH="0" baseline="0" noProof="0" dirty="0" smtClean="0">
                <a:ln>
                  <a:noFill/>
                </a:ln>
                <a:solidFill>
                  <a:srgbClr val="5F5F5F"/>
                </a:solidFill>
                <a:effectLst/>
                <a:uLnTx/>
                <a:uFillTx/>
                <a:latin typeface="+mn-lt"/>
                <a:ea typeface="+mn-ea"/>
                <a:cs typeface="+mn-cs"/>
              </a:rPr>
              <a:t>SELECCIÓN DEL INDIVIDUO: </a:t>
            </a:r>
            <a:r>
              <a:rPr kumimoji="0" lang="es-ES_tradnl" altLang="es-ES" sz="1400" b="0" i="0" u="none" strike="noStrike" kern="1200" cap="none" spc="0" normalizeH="0" baseline="0" noProof="0" dirty="0" smtClean="0">
                <a:ln>
                  <a:noFill/>
                </a:ln>
                <a:solidFill>
                  <a:srgbClr val="5F5F5F"/>
                </a:solidFill>
                <a:effectLst/>
                <a:uLnTx/>
                <a:uFillTx/>
                <a:latin typeface="+mn-lt"/>
                <a:ea typeface="+mn-ea"/>
                <a:cs typeface="+mn-cs"/>
              </a:rPr>
              <a:t>Por cuotas de sexo y edad.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s-ES_tradnl" altLang="es-ES" sz="1400" b="1" i="0" u="none" strike="noStrike" kern="1200" cap="none" spc="0" normalizeH="0" baseline="0" noProof="0" dirty="0" smtClean="0">
                <a:ln>
                  <a:noFill/>
                </a:ln>
                <a:solidFill>
                  <a:srgbClr val="5F5F5F"/>
                </a:solidFill>
                <a:effectLst/>
                <a:uLnTx/>
                <a:uFillTx/>
                <a:latin typeface="+mn-lt"/>
                <a:ea typeface="+mn-ea"/>
                <a:cs typeface="+mn-cs"/>
              </a:rPr>
              <a:t>ERROR MUESTRAL: </a:t>
            </a:r>
            <a:r>
              <a:rPr kumimoji="0" lang="es-ES_tradnl" altLang="es-ES" sz="1400" b="0" i="0" u="none" strike="noStrike" kern="1200" cap="none" spc="0" normalizeH="0" baseline="0" noProof="0" dirty="0" smtClean="0">
                <a:ln>
                  <a:noFill/>
                </a:ln>
                <a:solidFill>
                  <a:srgbClr val="5F5F5F"/>
                </a:solidFill>
                <a:effectLst/>
                <a:uLnTx/>
                <a:uFillTx/>
                <a:latin typeface="+mn-lt"/>
                <a:ea typeface="+mn-ea"/>
                <a:cs typeface="+mn-cs"/>
              </a:rPr>
              <a:t>Para la Comunidad autónoma, en el conjunto de la muestra, con un intervalo de confianza del 95,5% y para p = q = 50, el error </a:t>
            </a:r>
            <a:r>
              <a:rPr kumimoji="0" lang="es-ES_tradnl" altLang="es-ES" sz="1400" b="0" i="0" u="none" strike="noStrike" kern="1200" cap="none" spc="0" normalizeH="0" baseline="0" noProof="0" dirty="0" err="1" smtClean="0">
                <a:ln>
                  <a:noFill/>
                </a:ln>
                <a:solidFill>
                  <a:srgbClr val="5F5F5F"/>
                </a:solidFill>
                <a:effectLst/>
                <a:uLnTx/>
                <a:uFillTx/>
                <a:latin typeface="+mn-lt"/>
                <a:ea typeface="+mn-ea"/>
                <a:cs typeface="+mn-cs"/>
              </a:rPr>
              <a:t>muestral</a:t>
            </a:r>
            <a:r>
              <a:rPr kumimoji="0" lang="es-ES_tradnl" altLang="es-ES" sz="1400" b="0" i="0" u="none" strike="noStrike" kern="1200" cap="none" spc="0" normalizeH="0" baseline="0" noProof="0" dirty="0" smtClean="0">
                <a:ln>
                  <a:noFill/>
                </a:ln>
                <a:solidFill>
                  <a:srgbClr val="5F5F5F"/>
                </a:solidFill>
                <a:effectLst/>
                <a:uLnTx/>
                <a:uFillTx/>
                <a:latin typeface="+mn-lt"/>
                <a:ea typeface="+mn-ea"/>
                <a:cs typeface="+mn-cs"/>
              </a:rPr>
              <a:t> es de un  +/- 3,16%.</a:t>
            </a:r>
            <a:endParaRPr kumimoji="0" lang="es-ES" altLang="es-ES" sz="1400" b="0" i="0" u="none" strike="noStrike" kern="1200" cap="none" spc="0" normalizeH="0" baseline="0" noProof="0" dirty="0" smtClean="0">
              <a:ln>
                <a:noFill/>
              </a:ln>
              <a:solidFill>
                <a:srgbClr val="5F5F5F"/>
              </a:solidFill>
              <a:effectLst/>
              <a:uLnTx/>
              <a:uFillTx/>
              <a:latin typeface="+mn-lt"/>
              <a:ea typeface="+mn-ea"/>
              <a:cs typeface="+mn-cs"/>
            </a:endParaRPr>
          </a:p>
          <a:p>
            <a:pPr>
              <a:lnSpc>
                <a:spcPct val="120000"/>
              </a:lnSpc>
              <a:spcBef>
                <a:spcPts val="600"/>
              </a:spcBef>
              <a:spcAft>
                <a:spcPts val="600"/>
              </a:spcAft>
              <a:buFont typeface="Wingdings" pitchFamily="2" charset="2"/>
              <a:buChar char="q"/>
              <a:defRPr/>
            </a:pPr>
            <a:r>
              <a:rPr kumimoji="0" lang="es-ES_tradnl" altLang="es-ES" sz="1400" b="1" i="0" u="none" strike="noStrike" kern="1200" cap="none" spc="0" normalizeH="0" baseline="0" noProof="0" dirty="0" smtClean="0">
                <a:ln>
                  <a:noFill/>
                </a:ln>
                <a:solidFill>
                  <a:srgbClr val="5F5F5F"/>
                </a:solidFill>
                <a:effectLst/>
                <a:uLnTx/>
                <a:uFillTx/>
                <a:latin typeface="+mn-lt"/>
                <a:ea typeface="+mn-ea"/>
                <a:cs typeface="+mn-cs"/>
              </a:rPr>
              <a:t>METODOLOGÍA</a:t>
            </a:r>
            <a:r>
              <a:rPr lang="es-ES_tradnl" altLang="es-ES" sz="1400" dirty="0" smtClean="0">
                <a:solidFill>
                  <a:srgbClr val="5F5F5F"/>
                </a:solidFill>
                <a:latin typeface="+mn-lt"/>
              </a:rPr>
              <a:t>: Encuesta telefónica asistida por ordenador (CATI) en hogares,  con selección aleatoria de teléfonos  fijos y móviles, en una proporción de 80/20% respectivamente.</a:t>
            </a:r>
            <a:endParaRPr kumimoji="0" lang="es-ES_tradnl" altLang="es-ES" sz="1400" b="0" i="0" u="none" strike="noStrike" kern="1200" cap="none" spc="0" normalizeH="0" baseline="0" noProof="0" dirty="0" smtClean="0">
              <a:ln>
                <a:noFill/>
              </a:ln>
              <a:solidFill>
                <a:srgbClr val="5F5F5F"/>
              </a:solidFill>
              <a:effectLst/>
              <a:uLnTx/>
              <a:uFillTx/>
              <a:latin typeface="+mn-lt"/>
              <a:ea typeface="+mn-ea"/>
              <a:cs typeface="+mn-cs"/>
            </a:endParaRPr>
          </a:p>
          <a:p>
            <a:pPr marL="342900" marR="0" lvl="0" indent="-342900" algn="l" defTabSz="914400" rtl="0" eaLnBrk="1" fontAlgn="auto" latinLnBrk="0" hangingPunct="1">
              <a:lnSpc>
                <a:spcPct val="120000"/>
              </a:lnSpc>
              <a:spcBef>
                <a:spcPts val="600"/>
              </a:spcBef>
              <a:spcAft>
                <a:spcPts val="600"/>
              </a:spcAft>
              <a:buClrTx/>
              <a:buSzTx/>
              <a:buFont typeface="Wingdings" pitchFamily="2" charset="2"/>
              <a:buChar char="q"/>
              <a:tabLst/>
              <a:defRPr/>
            </a:pPr>
            <a:r>
              <a:rPr kumimoji="0" lang="es-ES_tradnl" altLang="es-ES" sz="1400" b="1" i="0" u="none" strike="noStrike" kern="1200" cap="none" spc="0" normalizeH="0" baseline="0" noProof="0" dirty="0" smtClean="0">
                <a:ln>
                  <a:noFill/>
                </a:ln>
                <a:solidFill>
                  <a:srgbClr val="5F5F5F"/>
                </a:solidFill>
                <a:effectLst/>
                <a:uLnTx/>
                <a:uFillTx/>
                <a:latin typeface="+mn-lt"/>
                <a:ea typeface="+mn-ea"/>
                <a:cs typeface="+mn-cs"/>
              </a:rPr>
              <a:t>TRABAJO DE CAMPO</a:t>
            </a:r>
            <a:r>
              <a:rPr kumimoji="0" lang="es-ES_tradnl" altLang="es-ES" sz="1400" b="0" i="0" u="none" strike="noStrike" kern="1200" cap="none" spc="0" normalizeH="0" baseline="0" noProof="0" dirty="0" smtClean="0">
                <a:ln>
                  <a:noFill/>
                </a:ln>
                <a:solidFill>
                  <a:srgbClr val="5F5F5F"/>
                </a:solidFill>
                <a:effectLst/>
                <a:uLnTx/>
                <a:uFillTx/>
                <a:latin typeface="+mn-lt"/>
                <a:ea typeface="+mn-ea"/>
                <a:cs typeface="+mn-cs"/>
              </a:rPr>
              <a:t>: Días 22 al 26 de </a:t>
            </a:r>
            <a:r>
              <a:rPr lang="es-ES_tradnl" altLang="es-ES" sz="1400" dirty="0" smtClean="0">
                <a:solidFill>
                  <a:srgbClr val="5F5F5F"/>
                </a:solidFill>
                <a:latin typeface="+mn-lt"/>
              </a:rPr>
              <a:t>mayo</a:t>
            </a:r>
            <a:r>
              <a:rPr kumimoji="0" lang="es-ES_tradnl" altLang="es-ES" sz="1400" b="0" i="0" u="none" strike="noStrike" kern="1200" cap="none" spc="0" normalizeH="0" baseline="0" noProof="0" dirty="0" smtClean="0">
                <a:ln>
                  <a:noFill/>
                </a:ln>
                <a:solidFill>
                  <a:srgbClr val="5F5F5F"/>
                </a:solidFill>
                <a:effectLst/>
                <a:uLnTx/>
                <a:uFillTx/>
                <a:latin typeface="+mn-lt"/>
                <a:ea typeface="+mn-ea"/>
                <a:cs typeface="+mn-cs"/>
              </a:rPr>
              <a:t> de 2017.</a:t>
            </a:r>
            <a:endParaRPr kumimoji="0" lang="es-ES" altLang="es-ES" sz="1400" b="0" i="0" u="none" strike="noStrike" kern="1200" cap="none" spc="0" normalizeH="0" baseline="0" noProof="0" dirty="0">
              <a:ln>
                <a:noFill/>
              </a:ln>
              <a:solidFill>
                <a:srgbClr val="5F5F5F"/>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20</a:t>
            </a:fld>
            <a:endParaRPr lang="es-ES"/>
          </a:p>
        </p:txBody>
      </p:sp>
      <p:sp>
        <p:nvSpPr>
          <p:cNvPr id="13" name="Text Box 10"/>
          <p:cNvSpPr txBox="1">
            <a:spLocks noChangeArrowheads="1"/>
          </p:cNvSpPr>
          <p:nvPr/>
        </p:nvSpPr>
        <p:spPr bwMode="auto">
          <a:xfrm>
            <a:off x="3257550" y="2204864"/>
            <a:ext cx="2628900" cy="314325"/>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Verdana" pitchFamily="34" charset="0"/>
                <a:ea typeface="Verdana" pitchFamily="34" charset="0"/>
                <a:cs typeface="Verdana" pitchFamily="34" charset="0"/>
              </a:rPr>
              <a:t>Ideología política</a:t>
            </a:r>
            <a:endParaRPr lang="es-ES" altLang="es-ES" dirty="0">
              <a:latin typeface="Verdana" pitchFamily="34" charset="0"/>
              <a:ea typeface="Verdana" pitchFamily="34" charset="0"/>
              <a:cs typeface="Verdana" pitchFamily="34" charset="0"/>
            </a:endParaRPr>
          </a:p>
        </p:txBody>
      </p:sp>
      <p:graphicFrame>
        <p:nvGraphicFramePr>
          <p:cNvPr id="22" name="Object 17"/>
          <p:cNvGraphicFramePr>
            <a:graphicFrameLocks noChangeAspect="1"/>
          </p:cNvGraphicFramePr>
          <p:nvPr/>
        </p:nvGraphicFramePr>
        <p:xfrm>
          <a:off x="2087724" y="2852936"/>
          <a:ext cx="4968552" cy="3551033"/>
        </p:xfrm>
        <a:graphic>
          <a:graphicData uri="http://schemas.openxmlformats.org/drawingml/2006/chart">
            <c:chart xmlns:c="http://schemas.openxmlformats.org/drawingml/2006/chart" xmlns:r="http://schemas.openxmlformats.org/officeDocument/2006/relationships" r:id="rId3"/>
          </a:graphicData>
        </a:graphic>
      </p:graphicFrame>
      <p:sp>
        <p:nvSpPr>
          <p:cNvPr id="23" name="12 Elipse"/>
          <p:cNvSpPr/>
          <p:nvPr/>
        </p:nvSpPr>
        <p:spPr>
          <a:xfrm>
            <a:off x="5364088" y="3573016"/>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12" name="12 Elipse"/>
          <p:cNvSpPr/>
          <p:nvPr/>
        </p:nvSpPr>
        <p:spPr>
          <a:xfrm>
            <a:off x="3851920" y="3717032"/>
            <a:ext cx="310916" cy="261353"/>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16" name="1 Título"/>
          <p:cNvSpPr txBox="1">
            <a:spLocks/>
          </p:cNvSpPr>
          <p:nvPr/>
        </p:nvSpPr>
        <p:spPr>
          <a:xfrm>
            <a:off x="457200" y="274638"/>
            <a:ext cx="8229600" cy="41805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1" i="1" u="none" strike="noStrike" kern="1200" cap="none" spc="0" normalizeH="0" baseline="0" noProof="0" dirty="0" smtClean="0">
                <a:ln>
                  <a:noFill/>
                </a:ln>
                <a:solidFill>
                  <a:srgbClr val="002060"/>
                </a:solidFill>
                <a:effectLst/>
                <a:uLnTx/>
                <a:uFillTx/>
                <a:latin typeface="+mn-lt"/>
                <a:ea typeface="Verdana" pitchFamily="34" charset="0"/>
                <a:cs typeface="Verdana" pitchFamily="34" charset="0"/>
              </a:rPr>
              <a:t>La gestión del Gobierno de Castilla-La Mancha</a:t>
            </a:r>
            <a:endParaRPr kumimoji="0" lang="es-ES" sz="2400" b="1" i="1" u="none" strike="noStrike" kern="1200" cap="none" spc="0" normalizeH="0" baseline="0" noProof="0" dirty="0">
              <a:ln>
                <a:noFill/>
              </a:ln>
              <a:solidFill>
                <a:srgbClr val="002060"/>
              </a:solidFill>
              <a:effectLst/>
              <a:uLnTx/>
              <a:uFillTx/>
              <a:latin typeface="+mn-lt"/>
              <a:ea typeface="Verdana" pitchFamily="34" charset="0"/>
              <a:cs typeface="Verdana" pitchFamily="34" charset="0"/>
            </a:endParaRPr>
          </a:p>
        </p:txBody>
      </p:sp>
      <p:sp>
        <p:nvSpPr>
          <p:cNvPr id="17" name="16 CuadroTexto"/>
          <p:cNvSpPr txBox="1"/>
          <p:nvPr/>
        </p:nvSpPr>
        <p:spPr>
          <a:xfrm>
            <a:off x="1331640" y="1196752"/>
            <a:ext cx="6480720" cy="523220"/>
          </a:xfrm>
          <a:prstGeom prst="rect">
            <a:avLst/>
          </a:prstGeom>
          <a:noFill/>
        </p:spPr>
        <p:txBody>
          <a:bodyPr wrap="square" rtlCol="0">
            <a:spAutoFit/>
          </a:bodyPr>
          <a:lstStyle/>
          <a:p>
            <a:pPr algn="ctr"/>
            <a:r>
              <a:rPr lang="es-ES" sz="1400" b="1" i="1" dirty="0" smtClean="0">
                <a:solidFill>
                  <a:srgbClr val="C00000"/>
                </a:solidFill>
              </a:rPr>
              <a:t>En su conjunto, ¿cómo calificaría usted la gestión del Gobierno autonómico de Castilla-La Mancha: muy buena, buena, mala o muy mala?</a:t>
            </a:r>
            <a:endParaRPr lang="es-ES" sz="1400" b="1" i="1" dirty="0">
              <a:solidFill>
                <a:srgbClr val="C0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La gestión del gobierno actual y el anterior</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21</a:t>
            </a:fld>
            <a:endParaRPr lang="es-ES"/>
          </a:p>
        </p:txBody>
      </p:sp>
      <p:sp>
        <p:nvSpPr>
          <p:cNvPr id="9" name="8 CuadroTexto"/>
          <p:cNvSpPr txBox="1"/>
          <p:nvPr/>
        </p:nvSpPr>
        <p:spPr>
          <a:xfrm>
            <a:off x="1331640" y="1196752"/>
            <a:ext cx="6480720" cy="307777"/>
          </a:xfrm>
          <a:prstGeom prst="rect">
            <a:avLst/>
          </a:prstGeom>
          <a:noFill/>
        </p:spPr>
        <p:txBody>
          <a:bodyPr wrap="square" rtlCol="0">
            <a:spAutoFit/>
          </a:bodyPr>
          <a:lstStyle/>
          <a:p>
            <a:pPr algn="ctr"/>
            <a:r>
              <a:rPr lang="es-ES" sz="1400" b="1" i="1" dirty="0" smtClean="0">
                <a:solidFill>
                  <a:srgbClr val="C00000"/>
                </a:solidFill>
              </a:rPr>
              <a:t>¿Y en comparación con la gestión pasada del Gobierno de Cospedal?</a:t>
            </a:r>
            <a:endParaRPr lang="es-ES" sz="1400" b="1" i="1" dirty="0">
              <a:solidFill>
                <a:srgbClr val="C00000"/>
              </a:solidFill>
            </a:endParaRPr>
          </a:p>
        </p:txBody>
      </p:sp>
      <p:graphicFrame>
        <p:nvGraphicFramePr>
          <p:cNvPr id="11" name="Object 2"/>
          <p:cNvGraphicFramePr>
            <a:graphicFrameLocks noChangeAspect="1"/>
          </p:cNvGraphicFramePr>
          <p:nvPr/>
        </p:nvGraphicFramePr>
        <p:xfrm>
          <a:off x="552684" y="2492896"/>
          <a:ext cx="4019316" cy="368344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0"/>
          <p:cNvSpPr txBox="1">
            <a:spLocks noChangeArrowheads="1"/>
          </p:cNvSpPr>
          <p:nvPr/>
        </p:nvSpPr>
        <p:spPr bwMode="auto">
          <a:xfrm>
            <a:off x="5436096" y="2348880"/>
            <a:ext cx="288032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mn-lt"/>
                <a:ea typeface="Verdana" pitchFamily="34" charset="0"/>
                <a:cs typeface="Verdana" pitchFamily="34" charset="0"/>
              </a:rPr>
              <a:t>Según voto en 2015</a:t>
            </a:r>
            <a:endParaRPr lang="es-ES" altLang="es-ES" dirty="0">
              <a:latin typeface="+mn-lt"/>
              <a:ea typeface="Verdana" pitchFamily="34" charset="0"/>
              <a:cs typeface="Verdana" pitchFamily="34" charset="0"/>
            </a:endParaRPr>
          </a:p>
        </p:txBody>
      </p:sp>
      <p:graphicFrame>
        <p:nvGraphicFramePr>
          <p:cNvPr id="12" name="11 Tabla"/>
          <p:cNvGraphicFramePr>
            <a:graphicFrameLocks noGrp="1"/>
          </p:cNvGraphicFramePr>
          <p:nvPr/>
        </p:nvGraphicFramePr>
        <p:xfrm>
          <a:off x="5292080" y="3212976"/>
          <a:ext cx="3258354" cy="2812333"/>
        </p:xfrm>
        <a:graphic>
          <a:graphicData uri="http://schemas.openxmlformats.org/drawingml/2006/table">
            <a:tbl>
              <a:tblPr firstRow="1" bandRow="1">
                <a:tableStyleId>{5C22544A-7EE6-4342-B048-85BDC9FD1C3A}</a:tableStyleId>
              </a:tblPr>
              <a:tblGrid>
                <a:gridCol w="1073144"/>
                <a:gridCol w="439024"/>
                <a:gridCol w="576064"/>
                <a:gridCol w="614432"/>
                <a:gridCol w="555690"/>
              </a:tblGrid>
              <a:tr h="497801">
                <a:tc>
                  <a:txBody>
                    <a:bodyPr/>
                    <a:lstStyle/>
                    <a:p>
                      <a:pPr>
                        <a:lnSpc>
                          <a:spcPct val="100000"/>
                        </a:lnSpc>
                      </a:pPr>
                      <a:endParaRPr lang="es-ES" sz="1400" dirty="0"/>
                    </a:p>
                  </a:txBody>
                  <a:tcPr anchor="b"/>
                </a:tc>
                <a:tc>
                  <a:txBody>
                    <a:bodyPr/>
                    <a:lstStyle/>
                    <a:p>
                      <a:pPr algn="ctr"/>
                      <a:r>
                        <a:rPr lang="es-ES" sz="1200" dirty="0" smtClean="0"/>
                        <a:t>PP</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smtClean="0"/>
                        <a:t>PSOE</a:t>
                      </a:r>
                      <a:endParaRPr lang="es-ES" sz="1200" dirty="0"/>
                    </a:p>
                  </a:txBody>
                  <a:tcPr anchor="ctr">
                    <a:lnL w="12700" cap="flat" cmpd="sng" algn="ctr">
                      <a:solidFill>
                        <a:schemeClr val="bg1"/>
                      </a:solidFill>
                      <a:prstDash val="solid"/>
                      <a:round/>
                      <a:headEnd type="none" w="med" len="med"/>
                      <a:tailEnd type="none" w="med" len="med"/>
                    </a:lnL>
                  </a:tcPr>
                </a:tc>
                <a:tc>
                  <a:txBody>
                    <a:bodyPr/>
                    <a:lstStyle/>
                    <a:p>
                      <a:pPr algn="ctr"/>
                      <a:r>
                        <a:rPr lang="es-ES" sz="1200" dirty="0" smtClean="0"/>
                        <a:t>Pode-</a:t>
                      </a:r>
                      <a:r>
                        <a:rPr lang="es-ES" sz="1200" dirty="0" err="1" smtClean="0"/>
                        <a:t>mos</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err="1" smtClean="0"/>
                        <a:t>C’s</a:t>
                      </a:r>
                      <a:endParaRPr lang="es-ES" sz="1200" dirty="0"/>
                    </a:p>
                  </a:txBody>
                  <a:tcPr anchor="ctr">
                    <a:lnL w="12700" cap="flat" cmpd="sng" algn="ctr">
                      <a:solidFill>
                        <a:schemeClr val="bg1"/>
                      </a:solidFill>
                      <a:prstDash val="solid"/>
                      <a:round/>
                      <a:headEnd type="none" w="med" len="med"/>
                      <a:tailEnd type="none" w="med" len="med"/>
                    </a:lnL>
                  </a:tcPr>
                </a:tc>
              </a:tr>
              <a:tr h="497801">
                <a:tc>
                  <a:txBody>
                    <a:bodyPr/>
                    <a:lstStyle/>
                    <a:p>
                      <a:pPr>
                        <a:lnSpc>
                          <a:spcPct val="100000"/>
                        </a:lnSpc>
                      </a:pPr>
                      <a:r>
                        <a:rPr lang="es-ES" sz="1200" b="1" dirty="0" smtClean="0"/>
                        <a:t>Mejor o mucho mejor</a:t>
                      </a:r>
                      <a:endParaRPr lang="es-ES" sz="1200" b="1" dirty="0"/>
                    </a:p>
                  </a:txBody>
                  <a:tcPr anchor="ctr"/>
                </a:tc>
                <a:tc>
                  <a:txBody>
                    <a:bodyPr/>
                    <a:lstStyle/>
                    <a:p>
                      <a:pPr algn="ctr" fontAlgn="b"/>
                      <a:r>
                        <a:rPr lang="es-ES" sz="1100" b="0" i="0" u="none" strike="noStrike">
                          <a:solidFill>
                            <a:srgbClr val="000000"/>
                          </a:solidFill>
                          <a:latin typeface="Calibri"/>
                        </a:rPr>
                        <a:t>18</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74</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69</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31</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Igual</a:t>
                      </a:r>
                      <a:endParaRPr lang="es-ES" sz="1200" b="1" dirty="0"/>
                    </a:p>
                  </a:txBody>
                  <a:tcPr anchor="ctr"/>
                </a:tc>
                <a:tc>
                  <a:txBody>
                    <a:bodyPr/>
                    <a:lstStyle/>
                    <a:p>
                      <a:pPr algn="ctr" fontAlgn="b"/>
                      <a:r>
                        <a:rPr lang="es-ES" sz="1100" b="0" i="0" u="none" strike="noStrike">
                          <a:solidFill>
                            <a:srgbClr val="000000"/>
                          </a:solidFill>
                          <a:latin typeface="Calibri"/>
                        </a:rPr>
                        <a:t>30</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13</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17</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41</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Peor o mucho peor</a:t>
                      </a:r>
                      <a:endParaRPr lang="es-ES" sz="1200" b="1" dirty="0"/>
                    </a:p>
                  </a:txBody>
                  <a:tcPr anchor="ctr"/>
                </a:tc>
                <a:tc>
                  <a:txBody>
                    <a:bodyPr/>
                    <a:lstStyle/>
                    <a:p>
                      <a:pPr algn="ctr" fontAlgn="b"/>
                      <a:r>
                        <a:rPr lang="es-ES" sz="1100" b="0" i="0" u="none" strike="noStrike">
                          <a:solidFill>
                            <a:srgbClr val="000000"/>
                          </a:solidFill>
                          <a:latin typeface="Calibri"/>
                        </a:rPr>
                        <a:t>51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12</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14</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27</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NS/NC</a:t>
                      </a:r>
                      <a:endParaRPr lang="es-ES" sz="1200" b="1" dirty="0"/>
                    </a:p>
                  </a:txBody>
                  <a:tcPr anchor="ctr"/>
                </a:tc>
                <a:tc>
                  <a:txBody>
                    <a:bodyPr/>
                    <a:lstStyle/>
                    <a:p>
                      <a:pPr algn="ctr" fontAlgn="b"/>
                      <a:r>
                        <a:rPr lang="es-ES" sz="1100" b="0" i="0" u="none" strike="noStrike">
                          <a:solidFill>
                            <a:srgbClr val="000000"/>
                          </a:solidFill>
                          <a:latin typeface="Calibri"/>
                        </a:rPr>
                        <a:t>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endParaRPr lang="es-ES" sz="1100" b="0" i="0" u="none" strike="noStrike">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solidFill>
                            <a:schemeClr val="bg1"/>
                          </a:solidFill>
                        </a:rPr>
                        <a:t>Total</a:t>
                      </a:r>
                      <a:endParaRPr lang="es-ES" sz="1200" b="1" dirty="0">
                        <a:solidFill>
                          <a:schemeClr val="bg1"/>
                        </a:solidFill>
                      </a:endParaRPr>
                    </a:p>
                  </a:txBody>
                  <a:tcPr anchor="ct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r>
            </a:tbl>
          </a:graphicData>
        </a:graphic>
      </p:graphicFrame>
      <p:sp>
        <p:nvSpPr>
          <p:cNvPr id="13" name="12 Elipse"/>
          <p:cNvSpPr/>
          <p:nvPr/>
        </p:nvSpPr>
        <p:spPr>
          <a:xfrm>
            <a:off x="8100392" y="4341954"/>
            <a:ext cx="360040" cy="2134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a:off x="7524328" y="3861048"/>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6948264" y="3861048"/>
            <a:ext cx="299755"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Elipse"/>
          <p:cNvSpPr/>
          <p:nvPr/>
        </p:nvSpPr>
        <p:spPr>
          <a:xfrm>
            <a:off x="6395350" y="4794594"/>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22</a:t>
            </a:fld>
            <a:endParaRPr lang="es-ES">
              <a:solidFill>
                <a:prstClr val="black">
                  <a:tint val="75000"/>
                </a:prstClr>
              </a:solidFill>
            </a:endParaRPr>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ctr">
              <a:defRPr/>
            </a:pPr>
            <a:r>
              <a:rPr lang="es-ES" altLang="es-ES" sz="3200" b="1" i="1" kern="0" dirty="0" smtClean="0">
                <a:solidFill>
                  <a:schemeClr val="bg1"/>
                </a:solidFill>
                <a:effectLst>
                  <a:outerShdw blurRad="38100" dist="38100" dir="2700000" algn="tl">
                    <a:srgbClr val="000000"/>
                  </a:outerShdw>
                </a:effectLst>
                <a:latin typeface="+mn-lt"/>
              </a:rPr>
              <a:t>La imagen del Presidente de Castilla-La Mancha</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6305"/>
            <a:ext cx="8229600" cy="792088"/>
          </a:xfrm>
        </p:spPr>
        <p:txBody>
          <a:bodyPr>
            <a:normAutofit/>
          </a:bodyPr>
          <a:lstStyle/>
          <a:p>
            <a:r>
              <a:rPr lang="es-ES" sz="2400" dirty="0" smtClean="0">
                <a:solidFill>
                  <a:srgbClr val="C00000"/>
                </a:solidFill>
                <a:latin typeface="+mn-lt"/>
              </a:rPr>
              <a:t>Notoriedad e imagen del Presidente</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23</a:t>
            </a:fld>
            <a:endParaRPr lang="es-ES">
              <a:solidFill>
                <a:prstClr val="black">
                  <a:tint val="75000"/>
                </a:prstClr>
              </a:solidFill>
            </a:endParaRPr>
          </a:p>
        </p:txBody>
      </p:sp>
      <p:sp>
        <p:nvSpPr>
          <p:cNvPr id="6" name="Rectangle 2"/>
          <p:cNvSpPr txBox="1">
            <a:spLocks noChangeArrowheads="1"/>
          </p:cNvSpPr>
          <p:nvPr/>
        </p:nvSpPr>
        <p:spPr>
          <a:xfrm>
            <a:off x="1403648" y="2204864"/>
            <a:ext cx="6336704" cy="3672408"/>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Casi </a:t>
            </a:r>
            <a:r>
              <a:rPr lang="es-ES" altLang="es-ES" sz="1400" b="1" dirty="0" smtClean="0">
                <a:solidFill>
                  <a:srgbClr val="5F5F5F"/>
                </a:solidFill>
                <a:ea typeface="Verdana" pitchFamily="34" charset="0"/>
                <a:cs typeface="Verdana" pitchFamily="34" charset="0"/>
              </a:rPr>
              <a:t>tres cuartas partes de los castellano manchegos </a:t>
            </a:r>
            <a:r>
              <a:rPr lang="es-ES" altLang="es-ES" sz="1400" dirty="0" smtClean="0">
                <a:solidFill>
                  <a:srgbClr val="5F5F5F"/>
                </a:solidFill>
                <a:ea typeface="Verdana" pitchFamily="34" charset="0"/>
                <a:cs typeface="Verdana" pitchFamily="34" charset="0"/>
              </a:rPr>
              <a:t>(el 72%) </a:t>
            </a:r>
            <a:r>
              <a:rPr lang="es-ES" altLang="es-ES" sz="1400" b="1" dirty="0" smtClean="0">
                <a:solidFill>
                  <a:srgbClr val="5F5F5F"/>
                </a:solidFill>
                <a:ea typeface="Verdana" pitchFamily="34" charset="0"/>
                <a:cs typeface="Verdana" pitchFamily="34" charset="0"/>
              </a:rPr>
              <a:t>conocen el nombre de su Presidente</a:t>
            </a:r>
            <a:r>
              <a:rPr lang="es-ES" altLang="es-ES" sz="1400" dirty="0" smtClean="0">
                <a:solidFill>
                  <a:srgbClr val="5F5F5F"/>
                </a:solidFill>
                <a:ea typeface="Verdana" pitchFamily="34" charset="0"/>
                <a:cs typeface="Verdana" pitchFamily="34" charset="0"/>
              </a:rPr>
              <a:t> y lo mencionan de forma espontánea (sin que medie sugerencia alguna).</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Entre las cualidades más destacadas que se le atribuyen a Emiliano García Page, el 45% de los entrevistados cree que </a:t>
            </a:r>
            <a:r>
              <a:rPr lang="es-ES" altLang="es-ES" sz="1400" b="1" dirty="0" smtClean="0">
                <a:solidFill>
                  <a:srgbClr val="5F5F5F"/>
                </a:solidFill>
                <a:ea typeface="Verdana" pitchFamily="34" charset="0"/>
                <a:cs typeface="Verdana" pitchFamily="34" charset="0"/>
              </a:rPr>
              <a:t>defiende los intereses de Castilla-La Mancha</a:t>
            </a:r>
            <a:r>
              <a:rPr lang="es-ES" altLang="es-ES" sz="1400" dirty="0" smtClean="0">
                <a:solidFill>
                  <a:srgbClr val="5F5F5F"/>
                </a:solidFill>
                <a:ea typeface="Verdana" pitchFamily="34" charset="0"/>
                <a:cs typeface="Verdana" pitchFamily="34" charset="0"/>
              </a:rPr>
              <a:t>, otro 45% piensa que </a:t>
            </a:r>
            <a:r>
              <a:rPr lang="es-ES" altLang="es-ES" sz="1400" b="1" dirty="0" smtClean="0">
                <a:solidFill>
                  <a:srgbClr val="5F5F5F"/>
                </a:solidFill>
                <a:ea typeface="Verdana" pitchFamily="34" charset="0"/>
                <a:cs typeface="Verdana" pitchFamily="34" charset="0"/>
              </a:rPr>
              <a:t>representa bien a la región </a:t>
            </a:r>
            <a:r>
              <a:rPr lang="es-ES" altLang="es-ES" sz="1400" dirty="0" smtClean="0">
                <a:solidFill>
                  <a:srgbClr val="5F5F5F"/>
                </a:solidFill>
                <a:ea typeface="Verdana" pitchFamily="34" charset="0"/>
                <a:cs typeface="Verdana" pitchFamily="34" charset="0"/>
              </a:rPr>
              <a:t>y un porcentaje similar opina que </a:t>
            </a:r>
            <a:r>
              <a:rPr lang="es-ES" altLang="es-ES" sz="1400" b="1" dirty="0" smtClean="0">
                <a:solidFill>
                  <a:srgbClr val="5F5F5F"/>
                </a:solidFill>
                <a:ea typeface="Verdana" pitchFamily="34" charset="0"/>
                <a:cs typeface="Verdana" pitchFamily="34" charset="0"/>
              </a:rPr>
              <a:t>es una persona cercana</a:t>
            </a:r>
            <a:r>
              <a:rPr lang="es-ES" altLang="es-ES" sz="1400" dirty="0" smtClean="0">
                <a:solidFill>
                  <a:srgbClr val="5F5F5F"/>
                </a:solidFill>
                <a:ea typeface="Verdana" pitchFamily="34" charset="0"/>
                <a:cs typeface="Verdana" pitchFamily="34" charset="0"/>
              </a:rPr>
              <a:t>.</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Un porcentaje algo más bajo, el 38%, opina que es </a:t>
            </a:r>
            <a:r>
              <a:rPr lang="es-ES" altLang="es-ES" sz="1400" b="1" dirty="0" smtClean="0">
                <a:solidFill>
                  <a:srgbClr val="5F5F5F"/>
                </a:solidFill>
                <a:ea typeface="Verdana" pitchFamily="34" charset="0"/>
                <a:cs typeface="Verdana" pitchFamily="34" charset="0"/>
              </a:rPr>
              <a:t>honesto</a:t>
            </a:r>
            <a:r>
              <a:rPr lang="es-ES" altLang="es-ES" sz="1400" dirty="0" smtClean="0">
                <a:solidFill>
                  <a:srgbClr val="5F5F5F"/>
                </a:solidFill>
                <a:ea typeface="Verdana" pitchFamily="34" charset="0"/>
                <a:cs typeface="Verdana" pitchFamily="34" charset="0"/>
              </a:rPr>
              <a:t>, mientras que sus puntos débiles los constituyen la </a:t>
            </a:r>
            <a:r>
              <a:rPr lang="es-ES" altLang="es-ES" sz="1400" b="1" dirty="0" smtClean="0">
                <a:solidFill>
                  <a:srgbClr val="5F5F5F"/>
                </a:solidFill>
                <a:ea typeface="Verdana" pitchFamily="34" charset="0"/>
                <a:cs typeface="Verdana" pitchFamily="34" charset="0"/>
              </a:rPr>
              <a:t>eficacia</a:t>
            </a:r>
            <a:r>
              <a:rPr lang="es-ES" altLang="es-ES" sz="1400" dirty="0" smtClean="0">
                <a:solidFill>
                  <a:srgbClr val="5F5F5F"/>
                </a:solidFill>
                <a:ea typeface="Verdana" pitchFamily="34" charset="0"/>
                <a:cs typeface="Verdana" pitchFamily="34" charset="0"/>
              </a:rPr>
              <a:t> (el 30% piensa que es eficaz) y la </a:t>
            </a:r>
            <a:r>
              <a:rPr lang="es-ES" altLang="es-ES" sz="1400" b="1" dirty="0" smtClean="0">
                <a:solidFill>
                  <a:srgbClr val="5F5F5F"/>
                </a:solidFill>
                <a:ea typeface="Verdana" pitchFamily="34" charset="0"/>
                <a:cs typeface="Verdana" pitchFamily="34" charset="0"/>
              </a:rPr>
              <a:t>confianza</a:t>
            </a:r>
            <a:r>
              <a:rPr lang="es-ES" altLang="es-ES" sz="1400" dirty="0" smtClean="0">
                <a:solidFill>
                  <a:srgbClr val="5F5F5F"/>
                </a:solidFill>
                <a:ea typeface="Verdana" pitchFamily="34" charset="0"/>
                <a:cs typeface="Verdana" pitchFamily="34" charset="0"/>
              </a:rPr>
              <a:t> (sólo el 28% siente que le inspira mucha o bastante confianza).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a:bodyPr>
          <a:lstStyle/>
          <a:p>
            <a:r>
              <a:rPr lang="es-ES" sz="2400" dirty="0" smtClean="0">
                <a:latin typeface="+mn-lt"/>
              </a:rPr>
              <a:t>Conocimiento del Presidente</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24</a:t>
            </a:fld>
            <a:endParaRPr lang="es-ES">
              <a:solidFill>
                <a:prstClr val="black">
                  <a:tint val="75000"/>
                </a:prstClr>
              </a:solidFill>
            </a:endParaRPr>
          </a:p>
        </p:txBody>
      </p:sp>
      <p:sp>
        <p:nvSpPr>
          <p:cNvPr id="9" name="8 CuadroTexto"/>
          <p:cNvSpPr txBox="1"/>
          <p:nvPr/>
        </p:nvSpPr>
        <p:spPr>
          <a:xfrm>
            <a:off x="1179240" y="1340768"/>
            <a:ext cx="6768752" cy="307777"/>
          </a:xfrm>
          <a:prstGeom prst="rect">
            <a:avLst/>
          </a:prstGeom>
          <a:noFill/>
        </p:spPr>
        <p:txBody>
          <a:bodyPr wrap="square" rtlCol="0">
            <a:spAutoFit/>
          </a:bodyPr>
          <a:lstStyle/>
          <a:p>
            <a:pPr algn="ctr"/>
            <a:r>
              <a:rPr lang="es-ES" sz="1400" b="1" i="1" dirty="0" smtClean="0">
                <a:solidFill>
                  <a:srgbClr val="C00000"/>
                </a:solidFill>
              </a:rPr>
              <a:t>¿Podría Vd. decirme quién es el Presidente de Castilla-La Mancha?</a:t>
            </a:r>
          </a:p>
        </p:txBody>
      </p:sp>
      <p:graphicFrame>
        <p:nvGraphicFramePr>
          <p:cNvPr id="6" name="5 Gráfico"/>
          <p:cNvGraphicFramePr/>
          <p:nvPr/>
        </p:nvGraphicFramePr>
        <p:xfrm>
          <a:off x="2123728" y="2204864"/>
          <a:ext cx="5112568" cy="35283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648072"/>
          </a:xfrm>
        </p:spPr>
        <p:txBody>
          <a:bodyPr>
            <a:normAutofit/>
          </a:bodyPr>
          <a:lstStyle/>
          <a:p>
            <a:r>
              <a:rPr lang="es-ES" sz="2400" dirty="0" smtClean="0">
                <a:latin typeface="+mn-lt"/>
              </a:rPr>
              <a:t>Las cualidades del Presidente García Page</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25</a:t>
            </a:fld>
            <a:endParaRPr lang="es-ES">
              <a:solidFill>
                <a:prstClr val="black">
                  <a:tint val="75000"/>
                </a:prstClr>
              </a:solidFill>
            </a:endParaRPr>
          </a:p>
        </p:txBody>
      </p:sp>
      <p:sp>
        <p:nvSpPr>
          <p:cNvPr id="9" name="8 CuadroTexto"/>
          <p:cNvSpPr txBox="1"/>
          <p:nvPr/>
        </p:nvSpPr>
        <p:spPr>
          <a:xfrm>
            <a:off x="1259632" y="1268760"/>
            <a:ext cx="6768752" cy="523220"/>
          </a:xfrm>
          <a:prstGeom prst="rect">
            <a:avLst/>
          </a:prstGeom>
          <a:noFill/>
        </p:spPr>
        <p:txBody>
          <a:bodyPr wrap="square" rtlCol="0">
            <a:spAutoFit/>
          </a:bodyPr>
          <a:lstStyle/>
          <a:p>
            <a:pPr algn="ctr"/>
            <a:r>
              <a:rPr lang="es-ES" sz="1400" b="1" i="1" dirty="0" smtClean="0">
                <a:solidFill>
                  <a:srgbClr val="C00000"/>
                </a:solidFill>
              </a:rPr>
              <a:t>En relación al Presidente de Castilla-La Mancha, Emiliano García-Page,  ¿podría decirme hasta qué punto,  mucho, bastante, poco o nada…?</a:t>
            </a:r>
          </a:p>
        </p:txBody>
      </p:sp>
      <p:graphicFrame>
        <p:nvGraphicFramePr>
          <p:cNvPr id="10" name="9 Gráfico"/>
          <p:cNvGraphicFramePr/>
          <p:nvPr/>
        </p:nvGraphicFramePr>
        <p:xfrm>
          <a:off x="755576" y="2132856"/>
          <a:ext cx="7416824" cy="367240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6305"/>
            <a:ext cx="8229600" cy="792088"/>
          </a:xfrm>
        </p:spPr>
        <p:txBody>
          <a:bodyPr>
            <a:normAutofit/>
          </a:bodyPr>
          <a:lstStyle/>
          <a:p>
            <a:r>
              <a:rPr lang="es-ES" sz="2400" dirty="0" smtClean="0">
                <a:solidFill>
                  <a:srgbClr val="C00000"/>
                </a:solidFill>
                <a:latin typeface="+mn-lt"/>
              </a:rPr>
              <a:t>Notoriedad e imagen de la líder de la oposición</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26</a:t>
            </a:fld>
            <a:endParaRPr lang="es-ES">
              <a:solidFill>
                <a:prstClr val="black">
                  <a:tint val="75000"/>
                </a:prstClr>
              </a:solidFill>
            </a:endParaRPr>
          </a:p>
        </p:txBody>
      </p:sp>
      <p:sp>
        <p:nvSpPr>
          <p:cNvPr id="6" name="Rectangle 2"/>
          <p:cNvSpPr txBox="1">
            <a:spLocks noChangeArrowheads="1"/>
          </p:cNvSpPr>
          <p:nvPr/>
        </p:nvSpPr>
        <p:spPr>
          <a:xfrm>
            <a:off x="1187624" y="2132856"/>
            <a:ext cx="6912768" cy="3672408"/>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Al ser preguntados los castellano manchegos acerca de si saben </a:t>
            </a:r>
            <a:r>
              <a:rPr lang="es-ES" altLang="es-ES" sz="1400" b="1" dirty="0" smtClean="0">
                <a:solidFill>
                  <a:srgbClr val="5F5F5F"/>
                </a:solidFill>
                <a:ea typeface="Verdana" pitchFamily="34" charset="0"/>
                <a:cs typeface="Verdana" pitchFamily="34" charset="0"/>
              </a:rPr>
              <a:t>quién es líder de la oposición</a:t>
            </a:r>
            <a:r>
              <a:rPr lang="es-ES" altLang="es-ES" sz="1400" dirty="0" smtClean="0">
                <a:solidFill>
                  <a:srgbClr val="5F5F5F"/>
                </a:solidFill>
                <a:ea typeface="Verdana" pitchFamily="34" charset="0"/>
                <a:cs typeface="Verdana" pitchFamily="34" charset="0"/>
              </a:rPr>
              <a:t> en las Cortes regionales, </a:t>
            </a:r>
            <a:r>
              <a:rPr lang="es-ES" altLang="es-ES" sz="1400" b="1" dirty="0" smtClean="0">
                <a:solidFill>
                  <a:srgbClr val="5F5F5F"/>
                </a:solidFill>
                <a:ea typeface="Verdana" pitchFamily="34" charset="0"/>
                <a:cs typeface="Verdana" pitchFamily="34" charset="0"/>
              </a:rPr>
              <a:t>uno de cada tres (el 33%) menciona de forma espontánea a Mª Dolores de </a:t>
            </a:r>
            <a:r>
              <a:rPr lang="es-ES" altLang="es-ES" sz="1400" b="1" dirty="0" err="1" smtClean="0">
                <a:solidFill>
                  <a:srgbClr val="5F5F5F"/>
                </a:solidFill>
                <a:ea typeface="Verdana" pitchFamily="34" charset="0"/>
                <a:cs typeface="Verdana" pitchFamily="34" charset="0"/>
              </a:rPr>
              <a:t>Cospedal</a:t>
            </a:r>
            <a:r>
              <a:rPr lang="es-ES" altLang="es-ES" sz="1400" b="1" dirty="0" smtClean="0">
                <a:solidFill>
                  <a:srgbClr val="5F5F5F"/>
                </a:solidFill>
                <a:ea typeface="Verdana" pitchFamily="34" charset="0"/>
                <a:cs typeface="Verdana" pitchFamily="34" charset="0"/>
              </a:rPr>
              <a:t>, </a:t>
            </a:r>
            <a:r>
              <a:rPr lang="es-ES" altLang="es-ES" sz="1400" dirty="0" smtClean="0">
                <a:solidFill>
                  <a:srgbClr val="5F5F5F"/>
                </a:solidFill>
                <a:ea typeface="Verdana" pitchFamily="34" charset="0"/>
                <a:cs typeface="Verdana" pitchFamily="34" charset="0"/>
              </a:rPr>
              <a:t>el 3% dice otro nombre y </a:t>
            </a:r>
            <a:r>
              <a:rPr lang="es-ES" altLang="es-ES" sz="1400" b="1" dirty="0" smtClean="0">
                <a:solidFill>
                  <a:srgbClr val="5F5F5F"/>
                </a:solidFill>
                <a:ea typeface="Verdana" pitchFamily="34" charset="0"/>
                <a:cs typeface="Verdana" pitchFamily="34" charset="0"/>
              </a:rPr>
              <a:t>el 64% confiesa no saberlo</a:t>
            </a:r>
            <a:r>
              <a:rPr lang="es-ES" altLang="es-ES" sz="1400" dirty="0" smtClean="0">
                <a:solidFill>
                  <a:srgbClr val="5F5F5F"/>
                </a:solidFill>
                <a:ea typeface="Verdana" pitchFamily="34" charset="0"/>
                <a:cs typeface="Verdana" pitchFamily="34" charset="0"/>
              </a:rPr>
              <a:t>.</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Las cualidades que en mayor medida se le reconocen a Mª Dolores de </a:t>
            </a:r>
            <a:r>
              <a:rPr lang="es-ES" altLang="es-ES" sz="1400" dirty="0" err="1" smtClean="0">
                <a:solidFill>
                  <a:srgbClr val="5F5F5F"/>
                </a:solidFill>
                <a:ea typeface="Verdana" pitchFamily="34" charset="0"/>
                <a:cs typeface="Verdana" pitchFamily="34" charset="0"/>
              </a:rPr>
              <a:t>Cospedal</a:t>
            </a:r>
            <a:r>
              <a:rPr lang="es-ES" altLang="es-ES" sz="1400" dirty="0" smtClean="0">
                <a:solidFill>
                  <a:srgbClr val="5F5F5F"/>
                </a:solidFill>
                <a:ea typeface="Verdana" pitchFamily="34" charset="0"/>
                <a:cs typeface="Verdana" pitchFamily="34" charset="0"/>
              </a:rPr>
              <a:t> son la cercanía y la capacidad de representar a la región (28% en ambos casos). También un 28% de los entrevistados cree que es eficaz, el 26% que defiende los intereses de Castilla-La Mancha, el 25% que es honesta y al 22% le inspira mucha o bastante confianza.</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En la </a:t>
            </a:r>
            <a:r>
              <a:rPr lang="es-ES" altLang="es-ES" sz="1400" b="1" dirty="0" smtClean="0">
                <a:solidFill>
                  <a:srgbClr val="5F5F5F"/>
                </a:solidFill>
                <a:ea typeface="Verdana" pitchFamily="34" charset="0"/>
                <a:cs typeface="Verdana" pitchFamily="34" charset="0"/>
              </a:rPr>
              <a:t>comparación entre García Page y </a:t>
            </a:r>
            <a:r>
              <a:rPr lang="es-ES" altLang="es-ES" sz="1400" b="1" dirty="0" err="1" smtClean="0">
                <a:solidFill>
                  <a:srgbClr val="5F5F5F"/>
                </a:solidFill>
                <a:ea typeface="Verdana" pitchFamily="34" charset="0"/>
                <a:cs typeface="Verdana" pitchFamily="34" charset="0"/>
              </a:rPr>
              <a:t>Cospedal</a:t>
            </a:r>
            <a:r>
              <a:rPr lang="es-ES" altLang="es-ES" sz="1400" b="1" dirty="0" smtClean="0">
                <a:solidFill>
                  <a:srgbClr val="5F5F5F"/>
                </a:solidFill>
                <a:ea typeface="Verdana" pitchFamily="34" charset="0"/>
                <a:cs typeface="Verdana" pitchFamily="34" charset="0"/>
              </a:rPr>
              <a:t> </a:t>
            </a:r>
            <a:r>
              <a:rPr lang="es-ES" altLang="es-ES" sz="1400" dirty="0" smtClean="0">
                <a:solidFill>
                  <a:srgbClr val="5F5F5F"/>
                </a:solidFill>
                <a:ea typeface="Verdana" pitchFamily="34" charset="0"/>
                <a:cs typeface="Verdana" pitchFamily="34" charset="0"/>
              </a:rPr>
              <a:t>en cuanto a las cualidades que les atribuyen los castellano manchegos queda clara la </a:t>
            </a:r>
            <a:r>
              <a:rPr lang="es-ES" altLang="es-ES" sz="1400" b="1" dirty="0" smtClean="0">
                <a:solidFill>
                  <a:srgbClr val="5F5F5F"/>
                </a:solidFill>
                <a:ea typeface="Verdana" pitchFamily="34" charset="0"/>
                <a:cs typeface="Verdana" pitchFamily="34" charset="0"/>
              </a:rPr>
              <a:t>ventaja del actual Presidente en todos los atributos</a:t>
            </a:r>
            <a:r>
              <a:rPr lang="es-ES" altLang="es-ES" sz="1400" dirty="0" smtClean="0">
                <a:solidFill>
                  <a:srgbClr val="5F5F5F"/>
                </a:solidFill>
                <a:ea typeface="Verdana" pitchFamily="34" charset="0"/>
                <a:cs typeface="Verdana" pitchFamily="34" charset="0"/>
              </a:rPr>
              <a:t> por los que se preguntaba, pero de forma especial en lo que se refiere a la </a:t>
            </a:r>
            <a:r>
              <a:rPr lang="es-ES" altLang="es-ES" sz="1400" b="1" dirty="0" smtClean="0">
                <a:solidFill>
                  <a:srgbClr val="5F5F5F"/>
                </a:solidFill>
                <a:ea typeface="Verdana" pitchFamily="34" charset="0"/>
                <a:cs typeface="Verdana" pitchFamily="34" charset="0"/>
              </a:rPr>
              <a:t>capacidad para defender los intereses de la región y para representarla</a:t>
            </a:r>
            <a:r>
              <a:rPr lang="es-ES" altLang="es-ES" sz="1400" dirty="0" smtClean="0">
                <a:solidFill>
                  <a:srgbClr val="5F5F5F"/>
                </a:solidFill>
                <a:ea typeface="Verdana" pitchFamily="34" charset="0"/>
                <a:cs typeface="Verdana" pitchFamily="34" charset="0"/>
              </a:rPr>
              <a:t>, así con en </a:t>
            </a:r>
            <a:r>
              <a:rPr lang="es-ES" altLang="es-ES" sz="1400" b="1" dirty="0" smtClean="0">
                <a:solidFill>
                  <a:srgbClr val="5F5F5F"/>
                </a:solidFill>
                <a:ea typeface="Verdana" pitchFamily="34" charset="0"/>
                <a:cs typeface="Verdana" pitchFamily="34" charset="0"/>
              </a:rPr>
              <a:t>cercanía</a:t>
            </a:r>
            <a:r>
              <a:rPr lang="es-ES" altLang="es-ES" sz="1400" dirty="0" smtClean="0">
                <a:solidFill>
                  <a:srgbClr val="5F5F5F"/>
                </a:solidFill>
                <a:ea typeface="Verdana" pitchFamily="34" charset="0"/>
                <a:cs typeface="Verdana" pitchFamily="34" charset="0"/>
              </a:rPr>
              <a:t> y en </a:t>
            </a:r>
            <a:r>
              <a:rPr lang="es-ES" altLang="es-ES" sz="1400" b="1" dirty="0" smtClean="0">
                <a:solidFill>
                  <a:srgbClr val="5F5F5F"/>
                </a:solidFill>
                <a:ea typeface="Verdana" pitchFamily="34" charset="0"/>
                <a:cs typeface="Verdana" pitchFamily="34" charset="0"/>
              </a:rPr>
              <a:t>honestidad</a:t>
            </a:r>
            <a:r>
              <a:rPr lang="es-ES" altLang="es-ES" sz="1400" dirty="0" smtClean="0">
                <a:solidFill>
                  <a:srgbClr val="5F5F5F"/>
                </a:solidFill>
                <a:ea typeface="Verdana" pitchFamily="34" charset="0"/>
                <a:cs typeface="Verdana" pitchFamily="34"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a:bodyPr>
          <a:lstStyle/>
          <a:p>
            <a:r>
              <a:rPr lang="es-ES" sz="2400" dirty="0" smtClean="0">
                <a:latin typeface="+mn-lt"/>
              </a:rPr>
              <a:t>Conocimiento de la líder de la oposición</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27</a:t>
            </a:fld>
            <a:endParaRPr lang="es-ES">
              <a:solidFill>
                <a:prstClr val="black">
                  <a:tint val="75000"/>
                </a:prstClr>
              </a:solidFill>
            </a:endParaRPr>
          </a:p>
        </p:txBody>
      </p:sp>
      <p:sp>
        <p:nvSpPr>
          <p:cNvPr id="9" name="8 CuadroTexto"/>
          <p:cNvSpPr txBox="1"/>
          <p:nvPr/>
        </p:nvSpPr>
        <p:spPr>
          <a:xfrm>
            <a:off x="1179240" y="1340768"/>
            <a:ext cx="6768752" cy="307777"/>
          </a:xfrm>
          <a:prstGeom prst="rect">
            <a:avLst/>
          </a:prstGeom>
          <a:noFill/>
        </p:spPr>
        <p:txBody>
          <a:bodyPr wrap="square" rtlCol="0">
            <a:spAutoFit/>
          </a:bodyPr>
          <a:lstStyle/>
          <a:p>
            <a:pPr algn="ctr"/>
            <a:r>
              <a:rPr lang="es-ES" sz="1400" b="1" i="1" dirty="0" smtClean="0">
                <a:solidFill>
                  <a:srgbClr val="C00000"/>
                </a:solidFill>
              </a:rPr>
              <a:t>¿Sabe usted quien es líder de la oposición en Castilla-La Mancha?</a:t>
            </a:r>
          </a:p>
        </p:txBody>
      </p:sp>
      <p:graphicFrame>
        <p:nvGraphicFramePr>
          <p:cNvPr id="6" name="5 Gráfico"/>
          <p:cNvGraphicFramePr/>
          <p:nvPr/>
        </p:nvGraphicFramePr>
        <p:xfrm>
          <a:off x="2123728" y="2204864"/>
          <a:ext cx="5112568" cy="35283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648072"/>
          </a:xfrm>
        </p:spPr>
        <p:txBody>
          <a:bodyPr>
            <a:normAutofit/>
          </a:bodyPr>
          <a:lstStyle/>
          <a:p>
            <a:r>
              <a:rPr lang="es-ES" sz="2400" dirty="0" smtClean="0">
                <a:latin typeface="+mn-lt"/>
              </a:rPr>
              <a:t>Las cualidades de la líder de la oposición</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28</a:t>
            </a:fld>
            <a:endParaRPr lang="es-ES">
              <a:solidFill>
                <a:prstClr val="black">
                  <a:tint val="75000"/>
                </a:prstClr>
              </a:solidFill>
            </a:endParaRPr>
          </a:p>
        </p:txBody>
      </p:sp>
      <p:sp>
        <p:nvSpPr>
          <p:cNvPr id="9" name="8 CuadroTexto"/>
          <p:cNvSpPr txBox="1"/>
          <p:nvPr/>
        </p:nvSpPr>
        <p:spPr>
          <a:xfrm>
            <a:off x="1259632" y="1268760"/>
            <a:ext cx="6768752" cy="523220"/>
          </a:xfrm>
          <a:prstGeom prst="rect">
            <a:avLst/>
          </a:prstGeom>
          <a:noFill/>
        </p:spPr>
        <p:txBody>
          <a:bodyPr wrap="square" rtlCol="0">
            <a:spAutoFit/>
          </a:bodyPr>
          <a:lstStyle/>
          <a:p>
            <a:pPr algn="ctr"/>
            <a:r>
              <a:rPr lang="es-ES" sz="1400" b="1" i="1" dirty="0" smtClean="0">
                <a:solidFill>
                  <a:srgbClr val="C00000"/>
                </a:solidFill>
              </a:rPr>
              <a:t>En relación a la líder de la oposición en Castilla-La Mancha, Mª Dolores de </a:t>
            </a:r>
            <a:r>
              <a:rPr lang="es-ES" sz="1400" b="1" i="1" dirty="0" err="1" smtClean="0">
                <a:solidFill>
                  <a:srgbClr val="C00000"/>
                </a:solidFill>
              </a:rPr>
              <a:t>Cospedal</a:t>
            </a:r>
            <a:r>
              <a:rPr lang="es-ES" sz="1400" b="1" i="1" dirty="0" smtClean="0">
                <a:solidFill>
                  <a:srgbClr val="C00000"/>
                </a:solidFill>
              </a:rPr>
              <a:t>, ¿Podría decirme hasta qué punto,  mucho, bastante, poco o nada…?</a:t>
            </a:r>
          </a:p>
        </p:txBody>
      </p:sp>
      <p:graphicFrame>
        <p:nvGraphicFramePr>
          <p:cNvPr id="10" name="9 Gráfico"/>
          <p:cNvGraphicFramePr/>
          <p:nvPr/>
        </p:nvGraphicFramePr>
        <p:xfrm>
          <a:off x="755576" y="2132856"/>
          <a:ext cx="7416824" cy="367240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648072"/>
          </a:xfrm>
        </p:spPr>
        <p:txBody>
          <a:bodyPr>
            <a:normAutofit/>
          </a:bodyPr>
          <a:lstStyle/>
          <a:p>
            <a:r>
              <a:rPr lang="es-ES" sz="2400" dirty="0" smtClean="0">
                <a:latin typeface="+mn-lt"/>
              </a:rPr>
              <a:t>Comparación entre García Page y </a:t>
            </a:r>
            <a:r>
              <a:rPr lang="es-ES" sz="2400" dirty="0" err="1" smtClean="0">
                <a:latin typeface="+mn-lt"/>
              </a:rPr>
              <a:t>Cospedal</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29</a:t>
            </a:fld>
            <a:endParaRPr lang="es-ES">
              <a:solidFill>
                <a:prstClr val="black">
                  <a:tint val="75000"/>
                </a:prstClr>
              </a:solidFill>
            </a:endParaRPr>
          </a:p>
        </p:txBody>
      </p:sp>
      <p:sp>
        <p:nvSpPr>
          <p:cNvPr id="9" name="8 CuadroTexto"/>
          <p:cNvSpPr txBox="1"/>
          <p:nvPr/>
        </p:nvSpPr>
        <p:spPr>
          <a:xfrm>
            <a:off x="1259632" y="1268760"/>
            <a:ext cx="6768752" cy="523220"/>
          </a:xfrm>
          <a:prstGeom prst="rect">
            <a:avLst/>
          </a:prstGeom>
          <a:noFill/>
        </p:spPr>
        <p:txBody>
          <a:bodyPr wrap="square" rtlCol="0">
            <a:spAutoFit/>
          </a:bodyPr>
          <a:lstStyle/>
          <a:p>
            <a:pPr algn="ctr"/>
            <a:r>
              <a:rPr lang="es-ES" sz="1400" b="1" i="1" dirty="0" smtClean="0">
                <a:solidFill>
                  <a:srgbClr val="C00000"/>
                </a:solidFill>
              </a:rPr>
              <a:t>% que atribuye mucho o bastante cada una de las siguientes cualidades al Presidente García Page y a Mª Dolores de </a:t>
            </a:r>
            <a:r>
              <a:rPr lang="es-ES" sz="1400" b="1" i="1" dirty="0" err="1" smtClean="0">
                <a:solidFill>
                  <a:srgbClr val="C00000"/>
                </a:solidFill>
              </a:rPr>
              <a:t>Cospedal</a:t>
            </a:r>
            <a:r>
              <a:rPr lang="es-ES" sz="1400" b="1" i="1" dirty="0" smtClean="0">
                <a:solidFill>
                  <a:srgbClr val="C00000"/>
                </a:solidFill>
              </a:rPr>
              <a:t> </a:t>
            </a:r>
          </a:p>
        </p:txBody>
      </p:sp>
      <p:graphicFrame>
        <p:nvGraphicFramePr>
          <p:cNvPr id="10" name="9 Gráfico"/>
          <p:cNvGraphicFramePr/>
          <p:nvPr/>
        </p:nvGraphicFramePr>
        <p:xfrm>
          <a:off x="755576" y="2132856"/>
          <a:ext cx="7416824" cy="367240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3</a:t>
            </a:fld>
            <a:endParaRPr lang="es-ES"/>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marR="0" lvl="0" indent="0" algn="ctr" fontAlgn="auto">
              <a:lnSpc>
                <a:spcPct val="100000"/>
              </a:lnSpc>
              <a:spcBef>
                <a:spcPts val="0"/>
              </a:spcBef>
              <a:spcAft>
                <a:spcPts val="0"/>
              </a:spcAft>
              <a:buClrTx/>
              <a:buSzTx/>
              <a:buFontTx/>
              <a:buNone/>
              <a:tabLst/>
              <a:defRPr/>
            </a:pPr>
            <a:r>
              <a:rPr lang="es-ES" altLang="es-ES" sz="3200" b="1" i="1" kern="0" dirty="0">
                <a:solidFill>
                  <a:schemeClr val="bg1"/>
                </a:solidFill>
                <a:effectLst>
                  <a:outerShdw blurRad="38100" dist="38100" dir="2700000" algn="tl">
                    <a:srgbClr val="000000"/>
                  </a:outerShdw>
                </a:effectLst>
                <a:latin typeface="+mn-lt"/>
              </a:rPr>
              <a:t>La </a:t>
            </a:r>
            <a:r>
              <a:rPr lang="es-ES" altLang="es-ES" sz="3200" b="1" i="1" kern="0" dirty="0" smtClean="0">
                <a:solidFill>
                  <a:schemeClr val="bg1"/>
                </a:solidFill>
                <a:effectLst>
                  <a:outerShdw blurRad="38100" dist="38100" dir="2700000" algn="tl">
                    <a:srgbClr val="000000"/>
                  </a:outerShdw>
                </a:effectLst>
                <a:latin typeface="+mn-lt"/>
              </a:rPr>
              <a:t>situación actual en Castilla-La Mancha</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30</a:t>
            </a:fld>
            <a:endParaRPr lang="es-ES"/>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ctr">
              <a:defRPr/>
            </a:pPr>
            <a:r>
              <a:rPr lang="es-ES" altLang="es-ES" sz="3200" b="1" i="1" kern="0" dirty="0">
                <a:solidFill>
                  <a:schemeClr val="bg1"/>
                </a:solidFill>
                <a:effectLst>
                  <a:outerShdw blurRad="38100" dist="38100" dir="2700000" algn="tl">
                    <a:srgbClr val="000000"/>
                  </a:outerShdw>
                </a:effectLst>
                <a:latin typeface="+mn-lt"/>
              </a:rPr>
              <a:t>La </a:t>
            </a:r>
            <a:r>
              <a:rPr lang="es-ES" altLang="es-ES" sz="3200" b="1" i="1" kern="0" dirty="0" smtClean="0">
                <a:solidFill>
                  <a:schemeClr val="bg1"/>
                </a:solidFill>
                <a:effectLst>
                  <a:outerShdw blurRad="38100" dist="38100" dir="2700000" algn="tl">
                    <a:srgbClr val="000000"/>
                  </a:outerShdw>
                </a:effectLst>
                <a:latin typeface="+mn-lt"/>
              </a:rPr>
              <a:t>gestión del Presidente regional</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88640"/>
            <a:ext cx="8229600" cy="648072"/>
          </a:xfrm>
        </p:spPr>
        <p:txBody>
          <a:bodyPr>
            <a:normAutofit/>
          </a:bodyPr>
          <a:lstStyle/>
          <a:p>
            <a:r>
              <a:rPr lang="es-ES" sz="2400" dirty="0" smtClean="0">
                <a:solidFill>
                  <a:srgbClr val="C00000"/>
                </a:solidFill>
                <a:latin typeface="+mn-lt"/>
              </a:rPr>
              <a:t>La gestión del Presidente García Page</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31</a:t>
            </a:fld>
            <a:endParaRPr lang="es-ES"/>
          </a:p>
        </p:txBody>
      </p:sp>
      <p:sp>
        <p:nvSpPr>
          <p:cNvPr id="6" name="Rectangle 2"/>
          <p:cNvSpPr txBox="1">
            <a:spLocks noChangeArrowheads="1"/>
          </p:cNvSpPr>
          <p:nvPr/>
        </p:nvSpPr>
        <p:spPr>
          <a:xfrm>
            <a:off x="719572" y="1700808"/>
            <a:ext cx="7704856" cy="4608512"/>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r>
              <a:rPr kumimoji="0" lang="es-ES" altLang="es-ES" sz="1400" b="0" i="0" u="none" strike="noStrike" kern="1200" cap="none" spc="0" normalizeH="0" baseline="0" noProof="0" dirty="0" smtClean="0">
                <a:ln>
                  <a:noFill/>
                </a:ln>
                <a:solidFill>
                  <a:srgbClr val="5F5F5F"/>
                </a:solidFill>
                <a:effectLst/>
                <a:uLnTx/>
                <a:uFillTx/>
                <a:ea typeface="Verdana" pitchFamily="34" charset="0"/>
                <a:cs typeface="Verdana" pitchFamily="34" charset="0"/>
              </a:rPr>
              <a:t>La </a:t>
            </a:r>
            <a:r>
              <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rPr>
              <a:t>gestión del Presidente García Page al frente del gobierno</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 regional de Castilla-La Mancha recibe un juicio bastante favorable </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por parte de los ciudadanos, claramente más favorable que el juicio que recibe la gestión del gobierno en su conjunto. El 52% de los entrevistados la califican de buena o muy buena, mientras el 40% la juzga mala o muy mala.</a:t>
            </a:r>
          </a:p>
          <a:p>
            <a:pPr marL="263525" lvl="0"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Entre los </a:t>
            </a:r>
            <a:r>
              <a:rPr lang="es-ES" altLang="es-ES" sz="1400" b="1" dirty="0" smtClean="0">
                <a:solidFill>
                  <a:srgbClr val="5F5F5F"/>
                </a:solidFill>
                <a:ea typeface="Verdana" pitchFamily="34" charset="0"/>
                <a:cs typeface="Verdana" pitchFamily="34" charset="0"/>
              </a:rPr>
              <a:t>votantes del PSOE en 2015</a:t>
            </a:r>
            <a:r>
              <a:rPr lang="es-ES" altLang="es-ES" sz="1400" dirty="0" smtClean="0">
                <a:solidFill>
                  <a:srgbClr val="5F5F5F"/>
                </a:solidFill>
                <a:ea typeface="Verdana" pitchFamily="34" charset="0"/>
                <a:cs typeface="Verdana" pitchFamily="34" charset="0"/>
              </a:rPr>
              <a:t>, </a:t>
            </a:r>
            <a:r>
              <a:rPr lang="es-ES" altLang="es-ES" sz="1400" b="1" dirty="0" smtClean="0">
                <a:solidFill>
                  <a:srgbClr val="5F5F5F"/>
                </a:solidFill>
                <a:ea typeface="Verdana" pitchFamily="34" charset="0"/>
                <a:cs typeface="Verdana" pitchFamily="34" charset="0"/>
              </a:rPr>
              <a:t>el 76% valora positivamente la gestión del Presidente </a:t>
            </a:r>
            <a:r>
              <a:rPr lang="es-ES" altLang="es-ES" sz="1400" dirty="0" smtClean="0">
                <a:solidFill>
                  <a:srgbClr val="5F5F5F"/>
                </a:solidFill>
                <a:ea typeface="Verdana" pitchFamily="34" charset="0"/>
                <a:cs typeface="Verdana" pitchFamily="34" charset="0"/>
              </a:rPr>
              <a:t>regional; </a:t>
            </a:r>
            <a:r>
              <a:rPr lang="es-ES" altLang="es-ES" sz="1400" b="1" dirty="0" smtClean="0">
                <a:solidFill>
                  <a:srgbClr val="5F5F5F"/>
                </a:solidFill>
                <a:ea typeface="Verdana" pitchFamily="34" charset="0"/>
                <a:cs typeface="Verdana" pitchFamily="34" charset="0"/>
              </a:rPr>
              <a:t>entre los votantes del PP, Podemos y Ciudadanos, predominan las  valoraciones críticas</a:t>
            </a:r>
            <a:r>
              <a:rPr lang="es-ES" altLang="es-ES" sz="1400" dirty="0" smtClean="0">
                <a:solidFill>
                  <a:srgbClr val="5F5F5F"/>
                </a:solidFill>
                <a:ea typeface="Verdana" pitchFamily="34" charset="0"/>
                <a:cs typeface="Verdana" pitchFamily="34" charset="0"/>
              </a:rPr>
              <a:t>, aunque también entre ellos se registran amplios sectores que valoran favorablemente la gestión de García Page. </a:t>
            </a: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Los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ciudadanos que en mayor medida apoyan la gestión de García Page son los ciudadanos de mayor edad </a:t>
            </a:r>
            <a:r>
              <a:rPr kumimoji="0" lang="es-ES" altLang="es-ES" sz="1400" i="0" u="none" strike="noStrike" kern="1200" cap="none" spc="0" normalizeH="0" noProof="0" dirty="0" smtClean="0">
                <a:ln>
                  <a:noFill/>
                </a:ln>
                <a:solidFill>
                  <a:srgbClr val="5F5F5F"/>
                </a:solidFill>
                <a:effectLst/>
                <a:uLnTx/>
                <a:uFillTx/>
                <a:ea typeface="Verdana" pitchFamily="34" charset="0"/>
                <a:cs typeface="Verdana" pitchFamily="34" charset="0"/>
              </a:rPr>
              <a:t>(más de 50 años),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bajo nivel de instrucción y ubicados en la izquierda o el centro izquierda. </a:t>
            </a:r>
            <a:r>
              <a:rPr kumimoji="0" lang="es-ES" altLang="es-ES" sz="1400" b="0" i="0" u="none" strike="noStrike" kern="1200" cap="none" spc="0" normalizeH="0" dirty="0" smtClean="0">
                <a:ln>
                  <a:noFill/>
                </a:ln>
                <a:solidFill>
                  <a:srgbClr val="5F5F5F"/>
                </a:solidFill>
                <a:effectLst/>
                <a:uLnTx/>
                <a:uFillTx/>
                <a:ea typeface="Verdana" pitchFamily="34" charset="0"/>
                <a:cs typeface="Verdana" pitchFamily="34" charset="0"/>
              </a:rPr>
              <a:t>Por provincias destaca el </a:t>
            </a:r>
            <a:r>
              <a:rPr kumimoji="0" lang="es-ES" altLang="es-ES" sz="1400" b="1" i="0" u="none" strike="noStrike" kern="1200" cap="none" spc="0" normalizeH="0" dirty="0" smtClean="0">
                <a:ln>
                  <a:noFill/>
                </a:ln>
                <a:solidFill>
                  <a:srgbClr val="5F5F5F"/>
                </a:solidFill>
                <a:effectLst/>
                <a:uLnTx/>
                <a:uFillTx/>
                <a:ea typeface="Verdana" pitchFamily="34" charset="0"/>
                <a:cs typeface="Verdana" pitchFamily="34" charset="0"/>
              </a:rPr>
              <a:t>juicio más crítico </a:t>
            </a:r>
            <a:r>
              <a:rPr kumimoji="0" lang="es-ES" altLang="es-ES" sz="1400" b="0" i="0" u="none" strike="noStrike" kern="1200" cap="none" spc="0" normalizeH="0" dirty="0" smtClean="0">
                <a:ln>
                  <a:noFill/>
                </a:ln>
                <a:solidFill>
                  <a:srgbClr val="5F5F5F"/>
                </a:solidFill>
                <a:effectLst/>
                <a:uLnTx/>
                <a:uFillTx/>
                <a:ea typeface="Verdana" pitchFamily="34" charset="0"/>
                <a:cs typeface="Verdana" pitchFamily="34" charset="0"/>
              </a:rPr>
              <a:t>que expresan los habitantes de </a:t>
            </a:r>
            <a:r>
              <a:rPr kumimoji="0" lang="es-ES" altLang="es-ES" sz="1400" b="1" i="0" u="none" strike="noStrike" kern="1200" cap="none" spc="0" normalizeH="0" dirty="0" smtClean="0">
                <a:ln>
                  <a:noFill/>
                </a:ln>
                <a:solidFill>
                  <a:srgbClr val="5F5F5F"/>
                </a:solidFill>
                <a:effectLst/>
                <a:uLnTx/>
                <a:uFillTx/>
                <a:ea typeface="Verdana" pitchFamily="34" charset="0"/>
                <a:cs typeface="Verdana" pitchFamily="34" charset="0"/>
              </a:rPr>
              <a:t>Guadalajara</a:t>
            </a:r>
            <a:r>
              <a:rPr kumimoji="0" lang="es-ES" altLang="es-ES" sz="1400" b="0" i="0" u="none" strike="noStrike" kern="1200" cap="none" spc="0" normalizeH="0" dirty="0" smtClean="0">
                <a:ln>
                  <a:noFill/>
                </a:ln>
                <a:solidFill>
                  <a:srgbClr val="5F5F5F"/>
                </a:solidFill>
                <a:effectLst/>
                <a:uLnTx/>
                <a:uFillTx/>
                <a:ea typeface="Verdana" pitchFamily="34" charset="0"/>
                <a:cs typeface="Verdana" pitchFamily="34" charset="0"/>
              </a:rPr>
              <a:t> respecto a la gestión de García Page.</a:t>
            </a: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r>
              <a:rPr lang="es-ES" altLang="es-ES" sz="1400" noProof="0" dirty="0" smtClean="0">
                <a:solidFill>
                  <a:srgbClr val="5F5F5F"/>
                </a:solidFill>
                <a:ea typeface="Verdana" pitchFamily="34" charset="0"/>
                <a:cs typeface="Verdana" pitchFamily="34" charset="0"/>
              </a:rPr>
              <a:t>Al comparar la gestión del actual Presidente con la de su predecesora en el cargo, </a:t>
            </a:r>
            <a:r>
              <a:rPr lang="es-ES" altLang="es-ES" sz="1400" b="1" noProof="0" dirty="0" smtClean="0">
                <a:solidFill>
                  <a:srgbClr val="5F5F5F"/>
                </a:solidFill>
                <a:ea typeface="Verdana" pitchFamily="34" charset="0"/>
                <a:cs typeface="Verdana" pitchFamily="34" charset="0"/>
              </a:rPr>
              <a:t>el 53% opina que García Page lo está haciendo mucho mejor o mejor que </a:t>
            </a:r>
            <a:r>
              <a:rPr lang="es-ES" altLang="es-ES" sz="1400" b="1" noProof="0" dirty="0" err="1" smtClean="0">
                <a:solidFill>
                  <a:srgbClr val="5F5F5F"/>
                </a:solidFill>
                <a:ea typeface="Verdana" pitchFamily="34" charset="0"/>
                <a:cs typeface="Verdana" pitchFamily="34" charset="0"/>
              </a:rPr>
              <a:t>Cospedal</a:t>
            </a:r>
            <a:r>
              <a:rPr lang="es-ES" altLang="es-ES" sz="1400" noProof="0" dirty="0" smtClean="0">
                <a:solidFill>
                  <a:srgbClr val="5F5F5F"/>
                </a:solidFill>
                <a:ea typeface="Verdana" pitchFamily="34" charset="0"/>
                <a:cs typeface="Verdana" pitchFamily="34" charset="0"/>
              </a:rPr>
              <a:t>, mientras el 27% sostiene que lo está haciendo peor o mucho peor. Los votantes del PP son los únicos que opinan así, mientras que los del </a:t>
            </a:r>
            <a:r>
              <a:rPr lang="es-ES" altLang="es-ES" sz="1400" b="1" noProof="0" dirty="0" smtClean="0">
                <a:solidFill>
                  <a:srgbClr val="5F5F5F"/>
                </a:solidFill>
                <a:ea typeface="Verdana" pitchFamily="34" charset="0"/>
                <a:cs typeface="Verdana" pitchFamily="34" charset="0"/>
              </a:rPr>
              <a:t>PSOE, Podemos o Ciudadanos valoran mejor la actuación de García Page que la de </a:t>
            </a:r>
            <a:r>
              <a:rPr lang="es-ES" altLang="es-ES" sz="1400" b="1" noProof="0" dirty="0" err="1" smtClean="0">
                <a:solidFill>
                  <a:srgbClr val="5F5F5F"/>
                </a:solidFill>
                <a:ea typeface="Verdana" pitchFamily="34" charset="0"/>
                <a:cs typeface="Verdana" pitchFamily="34" charset="0"/>
              </a:rPr>
              <a:t>Cospedal</a:t>
            </a:r>
            <a:r>
              <a:rPr lang="es-ES" altLang="es-ES" sz="1400" noProof="0" dirty="0" smtClean="0">
                <a:solidFill>
                  <a:srgbClr val="5F5F5F"/>
                </a:solidFill>
                <a:ea typeface="Verdana" pitchFamily="34" charset="0"/>
                <a:cs typeface="Verdana" pitchFamily="34" charset="0"/>
              </a:rPr>
              <a:t>.</a:t>
            </a: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La gestión del Presidente de Castilla-La Mancha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32</a:t>
            </a:fld>
            <a:endParaRPr lang="es-ES"/>
          </a:p>
        </p:txBody>
      </p:sp>
      <p:sp>
        <p:nvSpPr>
          <p:cNvPr id="9" name="8 CuadroTexto"/>
          <p:cNvSpPr txBox="1"/>
          <p:nvPr/>
        </p:nvSpPr>
        <p:spPr>
          <a:xfrm>
            <a:off x="1043608" y="1196752"/>
            <a:ext cx="7056784" cy="523220"/>
          </a:xfrm>
          <a:prstGeom prst="rect">
            <a:avLst/>
          </a:prstGeom>
          <a:noFill/>
        </p:spPr>
        <p:txBody>
          <a:bodyPr wrap="square" rtlCol="0">
            <a:spAutoFit/>
          </a:bodyPr>
          <a:lstStyle/>
          <a:p>
            <a:pPr algn="ctr"/>
            <a:r>
              <a:rPr lang="es-ES" sz="1400" b="1" i="1" dirty="0" smtClean="0">
                <a:solidFill>
                  <a:srgbClr val="C00000"/>
                </a:solidFill>
              </a:rPr>
              <a:t>¿En general cómo valora la gestión del Presidente de Castilla-La Mancha, Emiliano García-Page, al frente de la Comunidad Autónoma: muy buena, buena, mala o muy mala?</a:t>
            </a:r>
            <a:endParaRPr lang="es-ES" sz="1400" b="1" i="1" dirty="0">
              <a:solidFill>
                <a:srgbClr val="C00000"/>
              </a:solidFill>
            </a:endParaRPr>
          </a:p>
        </p:txBody>
      </p:sp>
      <p:graphicFrame>
        <p:nvGraphicFramePr>
          <p:cNvPr id="11" name="Object 2"/>
          <p:cNvGraphicFramePr>
            <a:graphicFrameLocks noChangeAspect="1"/>
          </p:cNvGraphicFramePr>
          <p:nvPr/>
        </p:nvGraphicFramePr>
        <p:xfrm>
          <a:off x="552684" y="2492896"/>
          <a:ext cx="4019316" cy="368344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0"/>
          <p:cNvSpPr txBox="1">
            <a:spLocks noChangeArrowheads="1"/>
          </p:cNvSpPr>
          <p:nvPr/>
        </p:nvSpPr>
        <p:spPr bwMode="auto">
          <a:xfrm>
            <a:off x="5436096" y="2348880"/>
            <a:ext cx="288032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mn-lt"/>
                <a:ea typeface="Verdana" pitchFamily="34" charset="0"/>
                <a:cs typeface="Verdana" pitchFamily="34" charset="0"/>
              </a:rPr>
              <a:t>Según voto en 2015</a:t>
            </a:r>
            <a:endParaRPr lang="es-ES" altLang="es-ES" dirty="0">
              <a:latin typeface="+mn-lt"/>
              <a:ea typeface="Verdana" pitchFamily="34" charset="0"/>
              <a:cs typeface="Verdana" pitchFamily="34" charset="0"/>
            </a:endParaRPr>
          </a:p>
        </p:txBody>
      </p:sp>
      <p:graphicFrame>
        <p:nvGraphicFramePr>
          <p:cNvPr id="12" name="11 Tabla"/>
          <p:cNvGraphicFramePr>
            <a:graphicFrameLocks noGrp="1"/>
          </p:cNvGraphicFramePr>
          <p:nvPr/>
        </p:nvGraphicFramePr>
        <p:xfrm>
          <a:off x="5292080" y="3212976"/>
          <a:ext cx="3258354" cy="2812333"/>
        </p:xfrm>
        <a:graphic>
          <a:graphicData uri="http://schemas.openxmlformats.org/drawingml/2006/table">
            <a:tbl>
              <a:tblPr firstRow="1" bandRow="1">
                <a:tableStyleId>{5C22544A-7EE6-4342-B048-85BDC9FD1C3A}</a:tableStyleId>
              </a:tblPr>
              <a:tblGrid>
                <a:gridCol w="1073144"/>
                <a:gridCol w="439024"/>
                <a:gridCol w="576064"/>
                <a:gridCol w="614432"/>
                <a:gridCol w="555690"/>
              </a:tblGrid>
              <a:tr h="497801">
                <a:tc>
                  <a:txBody>
                    <a:bodyPr/>
                    <a:lstStyle/>
                    <a:p>
                      <a:pPr>
                        <a:lnSpc>
                          <a:spcPct val="100000"/>
                        </a:lnSpc>
                      </a:pPr>
                      <a:endParaRPr lang="es-ES" sz="1400" dirty="0"/>
                    </a:p>
                  </a:txBody>
                  <a:tcPr anchor="b"/>
                </a:tc>
                <a:tc>
                  <a:txBody>
                    <a:bodyPr/>
                    <a:lstStyle/>
                    <a:p>
                      <a:pPr algn="ctr"/>
                      <a:r>
                        <a:rPr lang="es-ES" sz="1200" dirty="0" smtClean="0"/>
                        <a:t>PP</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smtClean="0"/>
                        <a:t>PSOE</a:t>
                      </a:r>
                      <a:endParaRPr lang="es-ES" sz="1200" dirty="0"/>
                    </a:p>
                  </a:txBody>
                  <a:tcPr anchor="ctr">
                    <a:lnL w="12700" cap="flat" cmpd="sng" algn="ctr">
                      <a:solidFill>
                        <a:schemeClr val="bg1"/>
                      </a:solidFill>
                      <a:prstDash val="solid"/>
                      <a:round/>
                      <a:headEnd type="none" w="med" len="med"/>
                      <a:tailEnd type="none" w="med" len="med"/>
                    </a:lnL>
                  </a:tcPr>
                </a:tc>
                <a:tc>
                  <a:txBody>
                    <a:bodyPr/>
                    <a:lstStyle/>
                    <a:p>
                      <a:pPr algn="ctr"/>
                      <a:r>
                        <a:rPr lang="es-ES" sz="1200" dirty="0" smtClean="0"/>
                        <a:t>Pode-</a:t>
                      </a:r>
                      <a:r>
                        <a:rPr lang="es-ES" sz="1200" dirty="0" err="1" smtClean="0"/>
                        <a:t>mos</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err="1" smtClean="0"/>
                        <a:t>C’s</a:t>
                      </a:r>
                      <a:endParaRPr lang="es-ES" sz="1200" dirty="0"/>
                    </a:p>
                  </a:txBody>
                  <a:tcPr anchor="ctr">
                    <a:lnL w="12700" cap="flat" cmpd="sng" algn="ctr">
                      <a:solidFill>
                        <a:schemeClr val="bg1"/>
                      </a:solidFill>
                      <a:prstDash val="solid"/>
                      <a:round/>
                      <a:headEnd type="none" w="med" len="med"/>
                      <a:tailEnd type="none" w="med" len="med"/>
                    </a:lnL>
                  </a:tcPr>
                </a:tc>
              </a:tr>
              <a:tr h="497801">
                <a:tc>
                  <a:txBody>
                    <a:bodyPr/>
                    <a:lstStyle/>
                    <a:p>
                      <a:pPr>
                        <a:lnSpc>
                          <a:spcPct val="100000"/>
                        </a:lnSpc>
                      </a:pPr>
                      <a:r>
                        <a:rPr lang="es-ES" sz="1200" b="1" dirty="0" smtClean="0"/>
                        <a:t>Buena</a:t>
                      </a:r>
                      <a:r>
                        <a:rPr lang="es-ES" sz="1200" b="1" baseline="0" dirty="0" smtClean="0"/>
                        <a:t> o muy buena</a:t>
                      </a:r>
                      <a:endParaRPr lang="es-ES" sz="1200" b="1" dirty="0"/>
                    </a:p>
                  </a:txBody>
                  <a:tcPr anchor="ctr"/>
                </a:tc>
                <a:tc>
                  <a:txBody>
                    <a:bodyPr/>
                    <a:lstStyle/>
                    <a:p>
                      <a:pPr algn="ctr" fontAlgn="b"/>
                      <a:r>
                        <a:rPr lang="es-ES" sz="1100" b="0" i="0" u="none" strike="noStrike" dirty="0">
                          <a:solidFill>
                            <a:srgbClr val="000000"/>
                          </a:solidFill>
                          <a:latin typeface="Calibri"/>
                        </a:rPr>
                        <a:t>41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76</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40</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38</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Regular</a:t>
                      </a:r>
                      <a:endParaRPr lang="es-ES" sz="1200" b="1" dirty="0"/>
                    </a:p>
                  </a:txBody>
                  <a:tcPr anchor="ctr"/>
                </a:tc>
                <a:tc>
                  <a:txBody>
                    <a:bodyPr/>
                    <a:lstStyle/>
                    <a:p>
                      <a:pPr algn="ctr" fontAlgn="b"/>
                      <a:r>
                        <a:rPr lang="es-ES" sz="1100" b="0" i="0" u="none" strike="noStrike">
                          <a:solidFill>
                            <a:srgbClr val="000000"/>
                          </a:solidFill>
                          <a:latin typeface="Calibri"/>
                        </a:rPr>
                        <a:t>4</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6</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Mala o muy mala</a:t>
                      </a:r>
                      <a:endParaRPr lang="es-ES" sz="1200" b="1" dirty="0"/>
                    </a:p>
                  </a:txBody>
                  <a:tcPr anchor="ctr"/>
                </a:tc>
                <a:tc>
                  <a:txBody>
                    <a:bodyPr/>
                    <a:lstStyle/>
                    <a:p>
                      <a:pPr algn="ctr" fontAlgn="b"/>
                      <a:r>
                        <a:rPr lang="es-ES" sz="1100" b="0" i="0" u="none" strike="noStrike">
                          <a:solidFill>
                            <a:srgbClr val="000000"/>
                          </a:solidFill>
                          <a:latin typeface="Calibri"/>
                        </a:rPr>
                        <a:t>53</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18</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54</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57</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NS/NC</a:t>
                      </a:r>
                      <a:endParaRPr lang="es-ES" sz="1200" b="1" dirty="0"/>
                    </a:p>
                  </a:txBody>
                  <a:tcPr anchor="ctr"/>
                </a:tc>
                <a:tc>
                  <a:txBody>
                    <a:bodyPr/>
                    <a:lstStyle/>
                    <a:p>
                      <a:pPr algn="ctr" fontAlgn="b"/>
                      <a:r>
                        <a:rPr lang="es-ES" sz="1100" b="0" i="0" u="none" strike="noStrike">
                          <a:solidFill>
                            <a:srgbClr val="000000"/>
                          </a:solidFill>
                          <a:latin typeface="Calibri"/>
                        </a:rPr>
                        <a:t>2</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endParaRPr lang="es-ES" sz="1100" b="0" i="0" u="none" strike="noStrike">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solidFill>
                            <a:schemeClr val="bg1"/>
                          </a:solidFill>
                        </a:rPr>
                        <a:t>Total</a:t>
                      </a:r>
                      <a:endParaRPr lang="es-ES" sz="1200" b="1" dirty="0">
                        <a:solidFill>
                          <a:schemeClr val="bg1"/>
                        </a:solidFill>
                      </a:endParaRPr>
                    </a:p>
                  </a:txBody>
                  <a:tcPr anchor="ct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r>
            </a:tbl>
          </a:graphicData>
        </a:graphic>
      </p:graphicFrame>
      <p:sp>
        <p:nvSpPr>
          <p:cNvPr id="13" name="12 Elipse"/>
          <p:cNvSpPr/>
          <p:nvPr/>
        </p:nvSpPr>
        <p:spPr>
          <a:xfrm>
            <a:off x="8100392" y="4799710"/>
            <a:ext cx="360040" cy="2134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a:off x="7524329" y="4797152"/>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6922557" y="3872623"/>
            <a:ext cx="360039"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Elipse"/>
          <p:cNvSpPr/>
          <p:nvPr/>
        </p:nvSpPr>
        <p:spPr>
          <a:xfrm>
            <a:off x="6372200" y="4797152"/>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33</a:t>
            </a:fld>
            <a:endParaRPr lang="es-ES"/>
          </a:p>
        </p:txBody>
      </p:sp>
      <p:graphicFrame>
        <p:nvGraphicFramePr>
          <p:cNvPr id="15" name="Object 16"/>
          <p:cNvGraphicFramePr>
            <a:graphicFrameLocks noChangeAspect="1"/>
          </p:cNvGraphicFramePr>
          <p:nvPr/>
        </p:nvGraphicFramePr>
        <p:xfrm>
          <a:off x="445964" y="2996952"/>
          <a:ext cx="4126036"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Object 17"/>
          <p:cNvGraphicFramePr>
            <a:graphicFrameLocks noChangeAspect="1"/>
          </p:cNvGraphicFramePr>
          <p:nvPr/>
        </p:nvGraphicFramePr>
        <p:xfrm>
          <a:off x="4716016" y="3212976"/>
          <a:ext cx="3617912" cy="2901528"/>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 Box 10"/>
          <p:cNvSpPr txBox="1">
            <a:spLocks noChangeArrowheads="1"/>
          </p:cNvSpPr>
          <p:nvPr/>
        </p:nvSpPr>
        <p:spPr bwMode="auto">
          <a:xfrm>
            <a:off x="5219700" y="2501900"/>
            <a:ext cx="2628900" cy="314325"/>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a:spAutoFit/>
          </a:bodyPr>
          <a:lstStyle>
            <a:defPPr>
              <a:defRPr lang="es-ES"/>
            </a:defPPr>
            <a:lvl1pPr>
              <a:spcBef>
                <a:spcPct val="50000"/>
              </a:spcBef>
              <a:defRPr sz="1400" b="1" i="1">
                <a:solidFill>
                  <a:srgbClr val="800000"/>
                </a:solidFill>
                <a:latin typeface="+mj-lt"/>
              </a:defRPr>
            </a:lvl1pPr>
          </a:lstStyle>
          <a:p>
            <a:pPr algn="ctr"/>
            <a:r>
              <a:rPr lang="es-ES" altLang="es-ES" dirty="0">
                <a:ea typeface="Verdana" pitchFamily="34" charset="0"/>
                <a:cs typeface="Verdana" pitchFamily="34" charset="0"/>
              </a:rPr>
              <a:t>Estudios</a:t>
            </a:r>
          </a:p>
        </p:txBody>
      </p:sp>
      <p:sp>
        <p:nvSpPr>
          <p:cNvPr id="19" name="Text Box 11"/>
          <p:cNvSpPr txBox="1">
            <a:spLocks noChangeArrowheads="1"/>
          </p:cNvSpPr>
          <p:nvPr/>
        </p:nvSpPr>
        <p:spPr bwMode="auto">
          <a:xfrm>
            <a:off x="1403350" y="2506663"/>
            <a:ext cx="262890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a:spAutoFit/>
          </a:bodyPr>
          <a:lstStyle>
            <a:defPPr>
              <a:defRPr lang="es-ES"/>
            </a:defPPr>
            <a:lvl1pPr>
              <a:spcBef>
                <a:spcPct val="50000"/>
              </a:spcBef>
              <a:defRPr sz="1400" b="1" i="1">
                <a:solidFill>
                  <a:srgbClr val="800000"/>
                </a:solidFill>
                <a:latin typeface="+mj-lt"/>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es-ES" altLang="es-ES" dirty="0">
                <a:latin typeface="+mn-lt"/>
                <a:ea typeface="Verdana" pitchFamily="34" charset="0"/>
                <a:cs typeface="Verdana" pitchFamily="34" charset="0"/>
              </a:rPr>
              <a:t>Edad</a:t>
            </a:r>
          </a:p>
        </p:txBody>
      </p:sp>
      <p:sp>
        <p:nvSpPr>
          <p:cNvPr id="20" name="12 Elipse"/>
          <p:cNvSpPr/>
          <p:nvPr/>
        </p:nvSpPr>
        <p:spPr>
          <a:xfrm>
            <a:off x="3707904" y="3429000"/>
            <a:ext cx="360040" cy="288031"/>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1" name="12 Elipse"/>
          <p:cNvSpPr/>
          <p:nvPr/>
        </p:nvSpPr>
        <p:spPr>
          <a:xfrm>
            <a:off x="1043608" y="3717032"/>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2" name="12 Elipse"/>
          <p:cNvSpPr/>
          <p:nvPr/>
        </p:nvSpPr>
        <p:spPr>
          <a:xfrm>
            <a:off x="5148064" y="3212976"/>
            <a:ext cx="288032" cy="204450"/>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3" name="22 Elipse"/>
          <p:cNvSpPr/>
          <p:nvPr/>
        </p:nvSpPr>
        <p:spPr>
          <a:xfrm>
            <a:off x="7956376" y="3607741"/>
            <a:ext cx="323528" cy="2622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12 Elipse"/>
          <p:cNvSpPr/>
          <p:nvPr/>
        </p:nvSpPr>
        <p:spPr>
          <a:xfrm>
            <a:off x="2483768" y="3645024"/>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5" name="1 Título"/>
          <p:cNvSpPr txBox="1">
            <a:spLocks/>
          </p:cNvSpPr>
          <p:nvPr/>
        </p:nvSpPr>
        <p:spPr>
          <a:xfrm>
            <a:off x="437871" y="260648"/>
            <a:ext cx="8229600" cy="41805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1" i="1" u="none" strike="noStrike" kern="1200" cap="none" spc="0" normalizeH="0" baseline="0" noProof="0" dirty="0" smtClean="0">
                <a:ln>
                  <a:noFill/>
                </a:ln>
                <a:solidFill>
                  <a:srgbClr val="002060"/>
                </a:solidFill>
                <a:effectLst/>
                <a:uLnTx/>
                <a:uFillTx/>
                <a:latin typeface="+mn-lt"/>
                <a:ea typeface="Verdana" pitchFamily="34" charset="0"/>
                <a:cs typeface="Verdana" pitchFamily="34" charset="0"/>
              </a:rPr>
              <a:t>La gestión del Presidente de Castilla-La Mancha</a:t>
            </a:r>
            <a:endParaRPr kumimoji="0" lang="es-ES" sz="2400" b="1" i="1" u="none" strike="noStrike" kern="1200" cap="none" spc="0" normalizeH="0" baseline="0" noProof="0" dirty="0">
              <a:ln>
                <a:noFill/>
              </a:ln>
              <a:solidFill>
                <a:srgbClr val="002060"/>
              </a:solidFill>
              <a:effectLst/>
              <a:uLnTx/>
              <a:uFillTx/>
              <a:latin typeface="+mn-lt"/>
              <a:ea typeface="Verdana" pitchFamily="34" charset="0"/>
              <a:cs typeface="Verdana" pitchFamily="34" charset="0"/>
            </a:endParaRPr>
          </a:p>
        </p:txBody>
      </p:sp>
      <p:sp>
        <p:nvSpPr>
          <p:cNvPr id="14" name="13 CuadroTexto"/>
          <p:cNvSpPr txBox="1"/>
          <p:nvPr/>
        </p:nvSpPr>
        <p:spPr>
          <a:xfrm>
            <a:off x="1043608" y="1196752"/>
            <a:ext cx="7056784" cy="523220"/>
          </a:xfrm>
          <a:prstGeom prst="rect">
            <a:avLst/>
          </a:prstGeom>
          <a:noFill/>
        </p:spPr>
        <p:txBody>
          <a:bodyPr wrap="square" rtlCol="0">
            <a:spAutoFit/>
          </a:bodyPr>
          <a:lstStyle/>
          <a:p>
            <a:pPr algn="ctr"/>
            <a:r>
              <a:rPr lang="es-ES" sz="1400" b="1" i="1" dirty="0" smtClean="0">
                <a:solidFill>
                  <a:srgbClr val="C00000"/>
                </a:solidFill>
              </a:rPr>
              <a:t>¿En general cómo valora la gestión del Presidente de Castilla-La Mancha, Emiliano García-Page, al frente de la Comunidad Autónoma: muy buena, buena, mala o muy mala?</a:t>
            </a:r>
            <a:endParaRPr lang="es-ES" sz="1400" b="1" i="1" dirty="0">
              <a:solidFill>
                <a:srgbClr val="C00000"/>
              </a:solidFill>
            </a:endParaRPr>
          </a:p>
        </p:txBody>
      </p:sp>
      <p:sp>
        <p:nvSpPr>
          <p:cNvPr id="16" name="12 Elipse"/>
          <p:cNvSpPr/>
          <p:nvPr/>
        </p:nvSpPr>
        <p:spPr>
          <a:xfrm>
            <a:off x="2987824" y="3429000"/>
            <a:ext cx="360040" cy="288031"/>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6" name="12 Elipse"/>
          <p:cNvSpPr/>
          <p:nvPr/>
        </p:nvSpPr>
        <p:spPr>
          <a:xfrm>
            <a:off x="6012160" y="3429000"/>
            <a:ext cx="288032" cy="204450"/>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34</a:t>
            </a:fld>
            <a:endParaRPr lang="es-ES"/>
          </a:p>
        </p:txBody>
      </p:sp>
      <p:sp>
        <p:nvSpPr>
          <p:cNvPr id="13" name="Text Box 10"/>
          <p:cNvSpPr txBox="1">
            <a:spLocks noChangeArrowheads="1"/>
          </p:cNvSpPr>
          <p:nvPr/>
        </p:nvSpPr>
        <p:spPr bwMode="auto">
          <a:xfrm>
            <a:off x="5796136" y="2204864"/>
            <a:ext cx="2628900" cy="314325"/>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mn-lt"/>
                <a:ea typeface="Verdana" pitchFamily="34" charset="0"/>
                <a:cs typeface="Verdana" pitchFamily="34" charset="0"/>
              </a:rPr>
              <a:t>Ideología política</a:t>
            </a:r>
            <a:endParaRPr lang="es-ES" altLang="es-ES" dirty="0">
              <a:latin typeface="+mn-lt"/>
              <a:ea typeface="Verdana" pitchFamily="34" charset="0"/>
              <a:cs typeface="Verdana" pitchFamily="34" charset="0"/>
            </a:endParaRPr>
          </a:p>
        </p:txBody>
      </p:sp>
      <p:sp>
        <p:nvSpPr>
          <p:cNvPr id="14" name="12 Elipse"/>
          <p:cNvSpPr/>
          <p:nvPr/>
        </p:nvSpPr>
        <p:spPr>
          <a:xfrm>
            <a:off x="7452320" y="3573016"/>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graphicFrame>
        <p:nvGraphicFramePr>
          <p:cNvPr id="22" name="Object 17"/>
          <p:cNvGraphicFramePr>
            <a:graphicFrameLocks noChangeAspect="1"/>
          </p:cNvGraphicFramePr>
          <p:nvPr/>
        </p:nvGraphicFramePr>
        <p:xfrm>
          <a:off x="4860032" y="2924944"/>
          <a:ext cx="3960439" cy="3700657"/>
        </p:xfrm>
        <a:graphic>
          <a:graphicData uri="http://schemas.openxmlformats.org/drawingml/2006/chart">
            <c:chart xmlns:c="http://schemas.openxmlformats.org/drawingml/2006/chart" xmlns:r="http://schemas.openxmlformats.org/officeDocument/2006/relationships" r:id="rId3"/>
          </a:graphicData>
        </a:graphic>
      </p:graphicFrame>
      <p:sp>
        <p:nvSpPr>
          <p:cNvPr id="23" name="12 Elipse"/>
          <p:cNvSpPr/>
          <p:nvPr/>
        </p:nvSpPr>
        <p:spPr>
          <a:xfrm>
            <a:off x="8325433" y="3601282"/>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4" name="12 Elipse"/>
          <p:cNvSpPr/>
          <p:nvPr/>
        </p:nvSpPr>
        <p:spPr>
          <a:xfrm>
            <a:off x="6211493" y="3359550"/>
            <a:ext cx="382924" cy="333361"/>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12" name="12 Elipse"/>
          <p:cNvSpPr/>
          <p:nvPr/>
        </p:nvSpPr>
        <p:spPr>
          <a:xfrm>
            <a:off x="5277947" y="3436674"/>
            <a:ext cx="382924" cy="333361"/>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16" name="1 Título"/>
          <p:cNvSpPr txBox="1">
            <a:spLocks/>
          </p:cNvSpPr>
          <p:nvPr/>
        </p:nvSpPr>
        <p:spPr>
          <a:xfrm>
            <a:off x="457200" y="274638"/>
            <a:ext cx="8229600" cy="41805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1" i="1" u="none" strike="noStrike" kern="1200" cap="none" spc="0" normalizeH="0" baseline="0" noProof="0" dirty="0" smtClean="0">
                <a:ln>
                  <a:noFill/>
                </a:ln>
                <a:solidFill>
                  <a:srgbClr val="002060"/>
                </a:solidFill>
                <a:effectLst/>
                <a:uLnTx/>
                <a:uFillTx/>
                <a:latin typeface="+mn-lt"/>
                <a:ea typeface="Verdana" pitchFamily="34" charset="0"/>
                <a:cs typeface="Verdana" pitchFamily="34" charset="0"/>
              </a:rPr>
              <a:t>La gestión del Presidente de Castilla-La Mancha</a:t>
            </a:r>
            <a:endParaRPr kumimoji="0" lang="es-ES" sz="2400" b="1" i="1" u="none" strike="noStrike" kern="1200" cap="none" spc="0" normalizeH="0" baseline="0" noProof="0" dirty="0">
              <a:ln>
                <a:noFill/>
              </a:ln>
              <a:solidFill>
                <a:srgbClr val="002060"/>
              </a:solidFill>
              <a:effectLst/>
              <a:uLnTx/>
              <a:uFillTx/>
              <a:latin typeface="+mn-lt"/>
              <a:ea typeface="Verdana" pitchFamily="34" charset="0"/>
              <a:cs typeface="Verdana" pitchFamily="34" charset="0"/>
            </a:endParaRPr>
          </a:p>
        </p:txBody>
      </p:sp>
      <p:sp>
        <p:nvSpPr>
          <p:cNvPr id="11" name="10 CuadroTexto"/>
          <p:cNvSpPr txBox="1"/>
          <p:nvPr/>
        </p:nvSpPr>
        <p:spPr>
          <a:xfrm>
            <a:off x="1043608" y="1196752"/>
            <a:ext cx="7056784" cy="523220"/>
          </a:xfrm>
          <a:prstGeom prst="rect">
            <a:avLst/>
          </a:prstGeom>
          <a:noFill/>
        </p:spPr>
        <p:txBody>
          <a:bodyPr wrap="square" rtlCol="0">
            <a:spAutoFit/>
          </a:bodyPr>
          <a:lstStyle/>
          <a:p>
            <a:pPr algn="ctr"/>
            <a:r>
              <a:rPr lang="es-ES" sz="1400" b="1" i="1" dirty="0" smtClean="0">
                <a:solidFill>
                  <a:srgbClr val="C00000"/>
                </a:solidFill>
              </a:rPr>
              <a:t>¿En general cómo valora la gestión del Presidente de Castilla-La Mancha, Emiliano García-Page, al frente de la Comunidad Autónoma: muy buena, buena, mala o muy mala?</a:t>
            </a:r>
            <a:endParaRPr lang="es-ES" sz="1400" b="1" i="1" dirty="0">
              <a:solidFill>
                <a:srgbClr val="C00000"/>
              </a:solidFill>
            </a:endParaRPr>
          </a:p>
        </p:txBody>
      </p:sp>
      <p:graphicFrame>
        <p:nvGraphicFramePr>
          <p:cNvPr id="15" name="Object 16"/>
          <p:cNvGraphicFramePr>
            <a:graphicFrameLocks noChangeAspect="1"/>
          </p:cNvGraphicFramePr>
          <p:nvPr/>
        </p:nvGraphicFramePr>
        <p:xfrm>
          <a:off x="445964" y="3068960"/>
          <a:ext cx="4126036" cy="2880320"/>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 Box 11"/>
          <p:cNvSpPr txBox="1">
            <a:spLocks noChangeArrowheads="1"/>
          </p:cNvSpPr>
          <p:nvPr/>
        </p:nvSpPr>
        <p:spPr bwMode="auto">
          <a:xfrm>
            <a:off x="1331640" y="2276872"/>
            <a:ext cx="262890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a:spAutoFit/>
          </a:bodyPr>
          <a:lstStyle>
            <a:defPPr>
              <a:defRPr lang="es-ES"/>
            </a:defPPr>
            <a:lvl1pPr>
              <a:spcBef>
                <a:spcPct val="50000"/>
              </a:spcBef>
              <a:defRPr sz="1400" b="1" i="1">
                <a:solidFill>
                  <a:srgbClr val="800000"/>
                </a:solidFill>
                <a:latin typeface="+mj-lt"/>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es-ES" altLang="es-ES" dirty="0" smtClean="0">
                <a:latin typeface="+mn-lt"/>
                <a:ea typeface="Verdana" pitchFamily="34" charset="0"/>
                <a:cs typeface="Verdana" pitchFamily="34" charset="0"/>
              </a:rPr>
              <a:t>Provincia</a:t>
            </a:r>
            <a:endParaRPr lang="es-ES" altLang="es-ES" dirty="0">
              <a:latin typeface="+mn-lt"/>
              <a:ea typeface="Verdana" pitchFamily="34" charset="0"/>
              <a:cs typeface="Verdana" pitchFamily="34" charset="0"/>
            </a:endParaRPr>
          </a:p>
        </p:txBody>
      </p:sp>
      <p:sp>
        <p:nvSpPr>
          <p:cNvPr id="18" name="12 Elipse"/>
          <p:cNvSpPr/>
          <p:nvPr/>
        </p:nvSpPr>
        <p:spPr>
          <a:xfrm>
            <a:off x="3707904" y="3579475"/>
            <a:ext cx="360040" cy="288031"/>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0" name="12 Elipse"/>
          <p:cNvSpPr/>
          <p:nvPr/>
        </p:nvSpPr>
        <p:spPr>
          <a:xfrm>
            <a:off x="3178268" y="3714474"/>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1" name="12 Elipse"/>
          <p:cNvSpPr/>
          <p:nvPr/>
        </p:nvSpPr>
        <p:spPr>
          <a:xfrm>
            <a:off x="1573372" y="3463725"/>
            <a:ext cx="360040" cy="288031"/>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La gestión del Presidente, comparada con la anterior</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35</a:t>
            </a:fld>
            <a:endParaRPr lang="es-ES"/>
          </a:p>
        </p:txBody>
      </p:sp>
      <p:sp>
        <p:nvSpPr>
          <p:cNvPr id="9" name="8 CuadroTexto"/>
          <p:cNvSpPr txBox="1"/>
          <p:nvPr/>
        </p:nvSpPr>
        <p:spPr>
          <a:xfrm>
            <a:off x="1331640" y="1196752"/>
            <a:ext cx="6480720" cy="523220"/>
          </a:xfrm>
          <a:prstGeom prst="rect">
            <a:avLst/>
          </a:prstGeom>
          <a:noFill/>
        </p:spPr>
        <p:txBody>
          <a:bodyPr wrap="square" rtlCol="0">
            <a:spAutoFit/>
          </a:bodyPr>
          <a:lstStyle/>
          <a:p>
            <a:pPr algn="ctr"/>
            <a:r>
              <a:rPr lang="es-ES" sz="1400" b="1" i="1" dirty="0" smtClean="0">
                <a:solidFill>
                  <a:srgbClr val="C00000"/>
                </a:solidFill>
              </a:rPr>
              <a:t>¿Y comparada con la gestión que hizo Cospedal al frente del gobierno de Castilla-La Mancha, mucho mejor, mejor, peor o mucho peor?</a:t>
            </a:r>
            <a:endParaRPr lang="es-ES" sz="1400" b="1" i="1" dirty="0">
              <a:solidFill>
                <a:srgbClr val="C00000"/>
              </a:solidFill>
            </a:endParaRPr>
          </a:p>
        </p:txBody>
      </p:sp>
      <p:graphicFrame>
        <p:nvGraphicFramePr>
          <p:cNvPr id="11" name="Object 2"/>
          <p:cNvGraphicFramePr>
            <a:graphicFrameLocks noChangeAspect="1"/>
          </p:cNvGraphicFramePr>
          <p:nvPr/>
        </p:nvGraphicFramePr>
        <p:xfrm>
          <a:off x="552684" y="2492896"/>
          <a:ext cx="4019316" cy="368344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0"/>
          <p:cNvSpPr txBox="1">
            <a:spLocks noChangeArrowheads="1"/>
          </p:cNvSpPr>
          <p:nvPr/>
        </p:nvSpPr>
        <p:spPr bwMode="auto">
          <a:xfrm>
            <a:off x="5436096" y="2348880"/>
            <a:ext cx="288032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mn-lt"/>
                <a:ea typeface="Verdana" pitchFamily="34" charset="0"/>
                <a:cs typeface="Verdana" pitchFamily="34" charset="0"/>
              </a:rPr>
              <a:t>Según voto en 2015</a:t>
            </a:r>
            <a:endParaRPr lang="es-ES" altLang="es-ES" dirty="0">
              <a:latin typeface="+mn-lt"/>
              <a:ea typeface="Verdana" pitchFamily="34" charset="0"/>
              <a:cs typeface="Verdana" pitchFamily="34" charset="0"/>
            </a:endParaRPr>
          </a:p>
        </p:txBody>
      </p:sp>
      <p:graphicFrame>
        <p:nvGraphicFramePr>
          <p:cNvPr id="12" name="11 Tabla"/>
          <p:cNvGraphicFramePr>
            <a:graphicFrameLocks noGrp="1"/>
          </p:cNvGraphicFramePr>
          <p:nvPr/>
        </p:nvGraphicFramePr>
        <p:xfrm>
          <a:off x="5292080" y="3212976"/>
          <a:ext cx="3258354" cy="2812333"/>
        </p:xfrm>
        <a:graphic>
          <a:graphicData uri="http://schemas.openxmlformats.org/drawingml/2006/table">
            <a:tbl>
              <a:tblPr firstRow="1" bandRow="1">
                <a:tableStyleId>{5C22544A-7EE6-4342-B048-85BDC9FD1C3A}</a:tableStyleId>
              </a:tblPr>
              <a:tblGrid>
                <a:gridCol w="1073144"/>
                <a:gridCol w="439024"/>
                <a:gridCol w="576064"/>
                <a:gridCol w="614432"/>
                <a:gridCol w="555690"/>
              </a:tblGrid>
              <a:tr h="497801">
                <a:tc>
                  <a:txBody>
                    <a:bodyPr/>
                    <a:lstStyle/>
                    <a:p>
                      <a:pPr>
                        <a:lnSpc>
                          <a:spcPct val="100000"/>
                        </a:lnSpc>
                      </a:pPr>
                      <a:endParaRPr lang="es-ES" sz="1400" dirty="0"/>
                    </a:p>
                  </a:txBody>
                  <a:tcPr anchor="b"/>
                </a:tc>
                <a:tc>
                  <a:txBody>
                    <a:bodyPr/>
                    <a:lstStyle/>
                    <a:p>
                      <a:pPr algn="ctr"/>
                      <a:r>
                        <a:rPr lang="es-ES" sz="1200" dirty="0" smtClean="0"/>
                        <a:t>PP</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smtClean="0"/>
                        <a:t>PSOE</a:t>
                      </a:r>
                      <a:endParaRPr lang="es-ES" sz="1200" dirty="0"/>
                    </a:p>
                  </a:txBody>
                  <a:tcPr anchor="ctr">
                    <a:lnL w="12700" cap="flat" cmpd="sng" algn="ctr">
                      <a:solidFill>
                        <a:schemeClr val="bg1"/>
                      </a:solidFill>
                      <a:prstDash val="solid"/>
                      <a:round/>
                      <a:headEnd type="none" w="med" len="med"/>
                      <a:tailEnd type="none" w="med" len="med"/>
                    </a:lnL>
                  </a:tcPr>
                </a:tc>
                <a:tc>
                  <a:txBody>
                    <a:bodyPr/>
                    <a:lstStyle/>
                    <a:p>
                      <a:pPr algn="ctr"/>
                      <a:r>
                        <a:rPr lang="es-ES" sz="1200" dirty="0" smtClean="0"/>
                        <a:t>Pode-</a:t>
                      </a:r>
                      <a:r>
                        <a:rPr lang="es-ES" sz="1200" dirty="0" err="1" smtClean="0"/>
                        <a:t>mos</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err="1" smtClean="0"/>
                        <a:t>C’s</a:t>
                      </a:r>
                      <a:endParaRPr lang="es-ES" sz="1200" dirty="0"/>
                    </a:p>
                  </a:txBody>
                  <a:tcPr anchor="ctr">
                    <a:lnL w="12700" cap="flat" cmpd="sng" algn="ctr">
                      <a:solidFill>
                        <a:schemeClr val="bg1"/>
                      </a:solidFill>
                      <a:prstDash val="solid"/>
                      <a:round/>
                      <a:headEnd type="none" w="med" len="med"/>
                      <a:tailEnd type="none" w="med" len="med"/>
                    </a:lnL>
                  </a:tcPr>
                </a:tc>
              </a:tr>
              <a:tr h="497801">
                <a:tc>
                  <a:txBody>
                    <a:bodyPr/>
                    <a:lstStyle/>
                    <a:p>
                      <a:pPr>
                        <a:lnSpc>
                          <a:spcPct val="100000"/>
                        </a:lnSpc>
                      </a:pPr>
                      <a:r>
                        <a:rPr lang="es-ES" sz="1200" b="1" dirty="0" smtClean="0"/>
                        <a:t>Mejor o mucho mejor</a:t>
                      </a:r>
                      <a:endParaRPr lang="es-ES" sz="1200" b="1" dirty="0"/>
                    </a:p>
                  </a:txBody>
                  <a:tcPr anchor="ctr"/>
                </a:tc>
                <a:tc>
                  <a:txBody>
                    <a:bodyPr/>
                    <a:lstStyle/>
                    <a:p>
                      <a:pPr algn="ctr" fontAlgn="b"/>
                      <a:r>
                        <a:rPr lang="es-ES" sz="1100" b="0" i="0" u="none" strike="noStrike">
                          <a:solidFill>
                            <a:srgbClr val="000000"/>
                          </a:solidFill>
                          <a:latin typeface="Calibri"/>
                        </a:rPr>
                        <a:t>16</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84</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74</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41</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Igual</a:t>
                      </a:r>
                      <a:endParaRPr lang="es-ES" sz="1200" b="1" dirty="0"/>
                    </a:p>
                  </a:txBody>
                  <a:tcPr anchor="ctr"/>
                </a:tc>
                <a:tc>
                  <a:txBody>
                    <a:bodyPr/>
                    <a:lstStyle/>
                    <a:p>
                      <a:pPr algn="ctr" fontAlgn="b"/>
                      <a:r>
                        <a:rPr lang="es-ES" sz="1100" b="0" i="0" u="none" strike="noStrike">
                          <a:solidFill>
                            <a:srgbClr val="000000"/>
                          </a:solidFill>
                          <a:latin typeface="Calibri"/>
                        </a:rPr>
                        <a:t>18</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7</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14</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33</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Peor o mucho peor</a:t>
                      </a:r>
                      <a:endParaRPr lang="es-ES" sz="1200" b="1" dirty="0"/>
                    </a:p>
                  </a:txBody>
                  <a:tcPr anchor="ctr"/>
                </a:tc>
                <a:tc>
                  <a:txBody>
                    <a:bodyPr/>
                    <a:lstStyle/>
                    <a:p>
                      <a:pPr algn="ctr" fontAlgn="b"/>
                      <a:r>
                        <a:rPr lang="es-ES" sz="1100" b="0" i="0" u="none" strike="noStrike">
                          <a:solidFill>
                            <a:srgbClr val="000000"/>
                          </a:solidFill>
                          <a:latin typeface="Calibri"/>
                        </a:rPr>
                        <a:t>63</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8</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11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25</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NS/NC</a:t>
                      </a:r>
                      <a:endParaRPr lang="es-ES" sz="1200" b="1" dirty="0"/>
                    </a:p>
                  </a:txBody>
                  <a:tcPr anchor="ctr"/>
                </a:tc>
                <a:tc>
                  <a:txBody>
                    <a:bodyPr/>
                    <a:lstStyle/>
                    <a:p>
                      <a:pPr algn="ctr" fontAlgn="b"/>
                      <a:r>
                        <a:rPr lang="es-ES" sz="1100" b="0" i="0" u="none" strike="noStrike">
                          <a:solidFill>
                            <a:srgbClr val="000000"/>
                          </a:solidFill>
                          <a:latin typeface="Calibri"/>
                        </a:rPr>
                        <a:t>3</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solidFill>
                            <a:schemeClr val="bg1"/>
                          </a:solidFill>
                        </a:rPr>
                        <a:t>Total</a:t>
                      </a:r>
                      <a:endParaRPr lang="es-ES" sz="1200" b="1" dirty="0">
                        <a:solidFill>
                          <a:schemeClr val="bg1"/>
                        </a:solidFill>
                      </a:endParaRPr>
                    </a:p>
                  </a:txBody>
                  <a:tcPr anchor="ct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r>
            </a:tbl>
          </a:graphicData>
        </a:graphic>
      </p:graphicFrame>
      <p:sp>
        <p:nvSpPr>
          <p:cNvPr id="13" name="12 Elipse"/>
          <p:cNvSpPr/>
          <p:nvPr/>
        </p:nvSpPr>
        <p:spPr>
          <a:xfrm>
            <a:off x="8028384" y="3789040"/>
            <a:ext cx="503456"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a:off x="7452320" y="3789040"/>
            <a:ext cx="443771"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6876256" y="3789040"/>
            <a:ext cx="443771"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Elipse"/>
          <p:cNvSpPr/>
          <p:nvPr/>
        </p:nvSpPr>
        <p:spPr>
          <a:xfrm>
            <a:off x="6300192" y="4797152"/>
            <a:ext cx="503456"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36</a:t>
            </a:fld>
            <a:endParaRPr lang="es-ES"/>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ctr">
              <a:defRPr/>
            </a:pPr>
            <a:r>
              <a:rPr lang="es-ES" altLang="es-ES" sz="3200" b="1" i="1" kern="0" dirty="0" smtClean="0">
                <a:solidFill>
                  <a:schemeClr val="bg1"/>
                </a:solidFill>
                <a:effectLst>
                  <a:outerShdw blurRad="38100" dist="38100" dir="2700000" algn="tl">
                    <a:srgbClr val="000000"/>
                  </a:outerShdw>
                </a:effectLst>
                <a:latin typeface="+mn-lt"/>
              </a:rPr>
              <a:t>La imagen de los líderes regionales</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562074"/>
          </a:xfrm>
        </p:spPr>
        <p:txBody>
          <a:bodyPr>
            <a:normAutofit/>
          </a:bodyPr>
          <a:lstStyle/>
          <a:p>
            <a:r>
              <a:rPr lang="es-ES" sz="2400" dirty="0" smtClean="0">
                <a:solidFill>
                  <a:srgbClr val="C00000"/>
                </a:solidFill>
                <a:latin typeface="+mn-lt"/>
              </a:rPr>
              <a:t>Conocimiento y valoración de los líderes regionales</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37</a:t>
            </a:fld>
            <a:endParaRPr lang="es-ES"/>
          </a:p>
        </p:txBody>
      </p:sp>
      <p:sp>
        <p:nvSpPr>
          <p:cNvPr id="6" name="Rectangle 2"/>
          <p:cNvSpPr txBox="1">
            <a:spLocks noChangeArrowheads="1"/>
          </p:cNvSpPr>
          <p:nvPr/>
        </p:nvSpPr>
        <p:spPr>
          <a:xfrm>
            <a:off x="719572" y="1628800"/>
            <a:ext cx="7704856" cy="4392488"/>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lvl="0" indent="-263525" algn="just">
              <a:lnSpc>
                <a:spcPct val="110000"/>
              </a:lnSpc>
              <a:spcBef>
                <a:spcPct val="45000"/>
              </a:spcBef>
              <a:spcAft>
                <a:spcPct val="45000"/>
              </a:spcAft>
              <a:buFont typeface="Wingdings" pitchFamily="2" charset="2"/>
              <a:buChar char="Ø"/>
              <a:defRPr/>
            </a:pPr>
            <a:r>
              <a:rPr kumimoji="0" lang="es-ES" altLang="es-ES" sz="1400" b="0" i="0" u="none" strike="noStrike" kern="1200" cap="none" spc="0" normalizeH="0" baseline="0" noProof="0" dirty="0" smtClean="0">
                <a:ln>
                  <a:noFill/>
                </a:ln>
                <a:solidFill>
                  <a:srgbClr val="5F5F5F"/>
                </a:solidFill>
                <a:effectLst/>
                <a:uLnTx/>
                <a:uFillTx/>
                <a:ea typeface="+mn-ea"/>
                <a:cs typeface="+mn-cs"/>
              </a:rPr>
              <a:t>La práctica totalidad de los entrevistados (99%) conocen</a:t>
            </a:r>
            <a:r>
              <a:rPr kumimoji="0" lang="es-ES" altLang="es-ES" sz="1400" b="0" i="0" u="none" strike="noStrike" kern="1200" cap="none" spc="0" normalizeH="0" noProof="0" dirty="0" smtClean="0">
                <a:ln>
                  <a:noFill/>
                </a:ln>
                <a:solidFill>
                  <a:srgbClr val="5F5F5F"/>
                </a:solidFill>
                <a:effectLst/>
                <a:uLnTx/>
                <a:uFillTx/>
                <a:ea typeface="+mn-ea"/>
                <a:cs typeface="+mn-cs"/>
              </a:rPr>
              <a:t> a </a:t>
            </a:r>
            <a:r>
              <a:rPr kumimoji="0" lang="es-ES" altLang="es-ES" sz="1400" b="1" i="0" u="none" strike="noStrike" kern="1200" cap="none" spc="0" normalizeH="0" noProof="0" dirty="0" smtClean="0">
                <a:ln>
                  <a:noFill/>
                </a:ln>
                <a:solidFill>
                  <a:srgbClr val="5F5F5F"/>
                </a:solidFill>
                <a:effectLst/>
                <a:uLnTx/>
                <a:uFillTx/>
                <a:ea typeface="+mn-ea"/>
                <a:cs typeface="+mn-cs"/>
              </a:rPr>
              <a:t>Mª Dolores de </a:t>
            </a:r>
            <a:r>
              <a:rPr kumimoji="0" lang="es-ES" altLang="es-ES" sz="1400" b="1" i="0" u="none" strike="noStrike" kern="1200" cap="none" spc="0" normalizeH="0" noProof="0" dirty="0" err="1" smtClean="0">
                <a:ln>
                  <a:noFill/>
                </a:ln>
                <a:solidFill>
                  <a:srgbClr val="5F5F5F"/>
                </a:solidFill>
                <a:effectLst/>
                <a:uLnTx/>
                <a:uFillTx/>
                <a:ea typeface="+mn-ea"/>
                <a:cs typeface="+mn-cs"/>
              </a:rPr>
              <a:t>Cospedal</a:t>
            </a:r>
            <a:r>
              <a:rPr kumimoji="0" lang="es-ES" altLang="es-ES" sz="1400" i="0" u="none" strike="noStrike" kern="1200" cap="none" spc="0" normalizeH="0" noProof="0" dirty="0" smtClean="0">
                <a:ln>
                  <a:noFill/>
                </a:ln>
                <a:solidFill>
                  <a:srgbClr val="5F5F5F"/>
                </a:solidFill>
                <a:effectLst/>
                <a:uLnTx/>
                <a:uFillTx/>
                <a:ea typeface="+mn-ea"/>
                <a:cs typeface="+mn-cs"/>
              </a:rPr>
              <a:t>, mientras que a </a:t>
            </a:r>
            <a:r>
              <a:rPr kumimoji="0" lang="es-ES" altLang="es-ES" sz="1400" b="1" i="0" u="none" strike="noStrike" kern="1200" cap="none" spc="0" normalizeH="0" noProof="0" dirty="0" smtClean="0">
                <a:ln>
                  <a:noFill/>
                </a:ln>
                <a:solidFill>
                  <a:srgbClr val="5F5F5F"/>
                </a:solidFill>
                <a:effectLst/>
                <a:uLnTx/>
                <a:uFillTx/>
                <a:ea typeface="+mn-ea"/>
                <a:cs typeface="+mn-cs"/>
              </a:rPr>
              <a:t>Emiliano García Page </a:t>
            </a:r>
            <a:r>
              <a:rPr kumimoji="0" lang="es-ES" altLang="es-ES" sz="1400" i="0" u="none" strike="noStrike" kern="1200" cap="none" spc="0" normalizeH="0" noProof="0" dirty="0" smtClean="0">
                <a:ln>
                  <a:noFill/>
                </a:ln>
                <a:solidFill>
                  <a:srgbClr val="5F5F5F"/>
                </a:solidFill>
                <a:effectLst/>
                <a:uLnTx/>
                <a:uFillTx/>
                <a:ea typeface="+mn-ea"/>
                <a:cs typeface="+mn-cs"/>
              </a:rPr>
              <a:t>le conoce el 96% de los castellano manchegos. </a:t>
            </a:r>
          </a:p>
          <a:p>
            <a:pPr marL="263525" lvl="0" indent="-263525" algn="just">
              <a:lnSpc>
                <a:spcPct val="110000"/>
              </a:lnSpc>
              <a:spcBef>
                <a:spcPct val="45000"/>
              </a:spcBef>
              <a:spcAft>
                <a:spcPct val="45000"/>
              </a:spcAft>
              <a:buFont typeface="Wingdings" pitchFamily="2" charset="2"/>
              <a:buChar char="Ø"/>
              <a:defRPr/>
            </a:pPr>
            <a:r>
              <a:rPr kumimoji="0" lang="es-ES" altLang="es-ES" sz="1400" i="0" u="none" strike="noStrike" kern="1200" cap="none" spc="0" normalizeH="0" noProof="0" dirty="0" smtClean="0">
                <a:ln>
                  <a:noFill/>
                </a:ln>
                <a:solidFill>
                  <a:srgbClr val="5F5F5F"/>
                </a:solidFill>
                <a:effectLst/>
                <a:uLnTx/>
                <a:uFillTx/>
                <a:ea typeface="+mn-ea"/>
                <a:cs typeface="+mn-cs"/>
              </a:rPr>
              <a:t>El resto de los líderes por los que se preguntaba son poco conocidos o casi desconocidos: el 43% declara conocer a </a:t>
            </a:r>
            <a:r>
              <a:rPr kumimoji="0" lang="es-ES" altLang="es-ES" sz="1400" b="1" i="0" u="none" strike="noStrike" kern="1200" cap="none" spc="0" normalizeH="0" noProof="0" dirty="0" smtClean="0">
                <a:ln>
                  <a:noFill/>
                </a:ln>
                <a:solidFill>
                  <a:srgbClr val="5F5F5F"/>
                </a:solidFill>
                <a:effectLst/>
                <a:uLnTx/>
                <a:uFillTx/>
                <a:ea typeface="+mn-ea"/>
                <a:cs typeface="+mn-cs"/>
              </a:rPr>
              <a:t>José García Molina</a:t>
            </a:r>
            <a:r>
              <a:rPr kumimoji="0" lang="es-ES" altLang="es-ES" sz="1400" i="0" u="none" strike="noStrike" kern="1200" cap="none" spc="0" normalizeH="0" noProof="0" dirty="0" smtClean="0">
                <a:ln>
                  <a:noFill/>
                </a:ln>
                <a:solidFill>
                  <a:srgbClr val="5F5F5F"/>
                </a:solidFill>
                <a:effectLst/>
                <a:uLnTx/>
                <a:uFillTx/>
                <a:ea typeface="+mn-ea"/>
                <a:cs typeface="+mn-cs"/>
              </a:rPr>
              <a:t>, el 14% a </a:t>
            </a:r>
            <a:r>
              <a:rPr kumimoji="0" lang="es-ES" altLang="es-ES" sz="1400" b="1" i="0" u="none" strike="noStrike" kern="1200" cap="none" spc="0" normalizeH="0" noProof="0" dirty="0" smtClean="0">
                <a:ln>
                  <a:noFill/>
                </a:ln>
                <a:solidFill>
                  <a:srgbClr val="5F5F5F"/>
                </a:solidFill>
                <a:effectLst/>
                <a:uLnTx/>
                <a:uFillTx/>
                <a:ea typeface="+mn-ea"/>
                <a:cs typeface="+mn-cs"/>
              </a:rPr>
              <a:t>Juan Ramón Crespo </a:t>
            </a:r>
            <a:r>
              <a:rPr kumimoji="0" lang="es-ES" altLang="es-ES" sz="1400" i="0" u="none" strike="noStrike" kern="1200" cap="none" spc="0" normalizeH="0" noProof="0" dirty="0" smtClean="0">
                <a:ln>
                  <a:noFill/>
                </a:ln>
                <a:solidFill>
                  <a:srgbClr val="5F5F5F"/>
                </a:solidFill>
                <a:effectLst/>
                <a:uLnTx/>
                <a:uFillTx/>
                <a:ea typeface="+mn-ea"/>
                <a:cs typeface="+mn-cs"/>
              </a:rPr>
              <a:t>y el 11% a </a:t>
            </a:r>
            <a:r>
              <a:rPr kumimoji="0" lang="es-ES" altLang="es-ES" sz="1400" b="1" i="0" u="none" strike="noStrike" kern="1200" cap="none" spc="0" normalizeH="0" noProof="0" dirty="0" smtClean="0">
                <a:ln>
                  <a:noFill/>
                </a:ln>
                <a:solidFill>
                  <a:srgbClr val="5F5F5F"/>
                </a:solidFill>
                <a:effectLst/>
                <a:uLnTx/>
                <a:uFillTx/>
                <a:ea typeface="+mn-ea"/>
                <a:cs typeface="+mn-cs"/>
              </a:rPr>
              <a:t>Alejandro Ruiz</a:t>
            </a:r>
            <a:r>
              <a:rPr kumimoji="0" lang="es-ES" altLang="es-ES" sz="1400" i="0" u="none" strike="noStrike" kern="1200" cap="none" spc="0" normalizeH="0" noProof="0" dirty="0" smtClean="0">
                <a:ln>
                  <a:noFill/>
                </a:ln>
                <a:solidFill>
                  <a:srgbClr val="5F5F5F"/>
                </a:solidFill>
                <a:effectLst/>
                <a:uLnTx/>
                <a:uFillTx/>
                <a:ea typeface="+mn-ea"/>
                <a:cs typeface="+mn-cs"/>
              </a:rPr>
              <a:t>.</a:t>
            </a: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lang="es-ES" altLang="es-ES" sz="1400" b="1" dirty="0" smtClean="0">
                <a:solidFill>
                  <a:srgbClr val="5F5F5F"/>
                </a:solidFill>
              </a:rPr>
              <a:t>Emiliano García Page </a:t>
            </a:r>
            <a:r>
              <a:rPr lang="es-ES" altLang="es-ES" sz="1400" dirty="0" smtClean="0">
                <a:solidFill>
                  <a:srgbClr val="5F5F5F"/>
                </a:solidFill>
              </a:rPr>
              <a:t>no sólo es conocido por la casi totalidad de los castellano manchegos, sino que también </a:t>
            </a:r>
            <a:r>
              <a:rPr lang="es-ES" altLang="es-ES" sz="1400" b="1" dirty="0" smtClean="0">
                <a:solidFill>
                  <a:srgbClr val="5F5F5F"/>
                </a:solidFill>
              </a:rPr>
              <a:t>es el líder mejor valorado, </a:t>
            </a:r>
            <a:r>
              <a:rPr lang="es-ES" altLang="es-ES" sz="1400" dirty="0" smtClean="0">
                <a:solidFill>
                  <a:srgbClr val="5F5F5F"/>
                </a:solidFill>
              </a:rPr>
              <a:t>con cierta diferencia al obtener una nota de 5,3 sobre 10. Por el contrario, Mª Dolores de </a:t>
            </a:r>
            <a:r>
              <a:rPr lang="es-ES" altLang="es-ES" sz="1400" dirty="0" err="1" smtClean="0">
                <a:solidFill>
                  <a:srgbClr val="5F5F5F"/>
                </a:solidFill>
              </a:rPr>
              <a:t>Cospedal</a:t>
            </a:r>
            <a:r>
              <a:rPr lang="es-ES" altLang="es-ES" sz="1400" dirty="0" smtClean="0">
                <a:solidFill>
                  <a:srgbClr val="5F5F5F"/>
                </a:solidFill>
              </a:rPr>
              <a:t>, siendo la más conocida, resulta la peor valorada, con una nota de 3,9. </a:t>
            </a:r>
            <a:endParaRPr kumimoji="0" lang="es-ES" altLang="es-ES" sz="1400" i="0" u="none" strike="noStrike" kern="1200" cap="none" spc="0" normalizeH="0" noProof="0" dirty="0" smtClean="0">
              <a:ln>
                <a:noFill/>
              </a:ln>
              <a:solidFill>
                <a:srgbClr val="5F5F5F"/>
              </a:solidFill>
              <a:effectLst/>
              <a:uLnTx/>
              <a:uFillTx/>
              <a:ea typeface="+mn-ea"/>
              <a:cs typeface="+mn-cs"/>
            </a:endParaRP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lang="es-ES" altLang="es-ES" sz="1400" baseline="0" dirty="0" smtClean="0">
                <a:solidFill>
                  <a:srgbClr val="5F5F5F"/>
                </a:solidFill>
              </a:rPr>
              <a:t>El resto de los candidatos además de ser </a:t>
            </a:r>
            <a:r>
              <a:rPr lang="es-ES" altLang="es-ES" sz="1400" b="1" dirty="0" smtClean="0">
                <a:solidFill>
                  <a:srgbClr val="5F5F5F"/>
                </a:solidFill>
              </a:rPr>
              <a:t>poco conocidos</a:t>
            </a:r>
            <a:r>
              <a:rPr lang="es-ES" altLang="es-ES" sz="1400" dirty="0" smtClean="0">
                <a:solidFill>
                  <a:srgbClr val="5F5F5F"/>
                </a:solidFill>
              </a:rPr>
              <a:t>, tampoco resultan especialmente bien valorados, ya que obtienen puntuaciones que se sitúan entre 4,5 y 4,6 sobre 10.</a:t>
            </a:r>
          </a:p>
          <a:p>
            <a:pPr marL="263525" lvl="0" indent="-263525" algn="just">
              <a:lnSpc>
                <a:spcPct val="110000"/>
              </a:lnSpc>
              <a:spcBef>
                <a:spcPct val="45000"/>
              </a:spcBef>
              <a:spcAft>
                <a:spcPct val="45000"/>
              </a:spcAft>
              <a:buFont typeface="Wingdings" pitchFamily="2" charset="2"/>
              <a:buChar char="Ø"/>
              <a:defRPr/>
            </a:pPr>
            <a:r>
              <a:rPr kumimoji="0" lang="es-ES" altLang="es-ES" sz="1400" i="0" u="none" strike="noStrike" kern="1200" cap="none" spc="0" normalizeH="0" baseline="0" noProof="0" dirty="0" smtClean="0">
                <a:ln>
                  <a:noFill/>
                </a:ln>
                <a:solidFill>
                  <a:srgbClr val="5F5F5F"/>
                </a:solidFill>
                <a:effectLst/>
                <a:uLnTx/>
                <a:uFillTx/>
                <a:ea typeface="+mn-ea"/>
                <a:cs typeface="+mn-cs"/>
              </a:rPr>
              <a:t>Comparando los datos actuales con</a:t>
            </a:r>
            <a:r>
              <a:rPr kumimoji="0" lang="es-ES" altLang="es-ES" sz="1400" i="0" u="none" strike="noStrike" kern="1200" cap="none" spc="0" normalizeH="0" noProof="0" dirty="0" smtClean="0">
                <a:ln>
                  <a:noFill/>
                </a:ln>
                <a:solidFill>
                  <a:srgbClr val="5F5F5F"/>
                </a:solidFill>
                <a:effectLst/>
                <a:uLnTx/>
                <a:uFillTx/>
                <a:ea typeface="+mn-ea"/>
                <a:cs typeface="+mn-cs"/>
              </a:rPr>
              <a:t> los de una encuesta realizada en mayo de 2015 se aprecia la </a:t>
            </a:r>
            <a:r>
              <a:rPr kumimoji="0" lang="es-ES" altLang="es-ES" sz="1400" b="1" i="0" u="none" strike="noStrike" kern="1200" cap="none" spc="0" normalizeH="0" noProof="0" dirty="0" smtClean="0">
                <a:ln>
                  <a:noFill/>
                </a:ln>
                <a:solidFill>
                  <a:srgbClr val="5F5F5F"/>
                </a:solidFill>
                <a:effectLst/>
                <a:uLnTx/>
                <a:uFillTx/>
                <a:ea typeface="+mn-ea"/>
                <a:cs typeface="+mn-cs"/>
              </a:rPr>
              <a:t>importante mejoría en la valoración que obtiene Emiliano García Page</a:t>
            </a:r>
            <a:r>
              <a:rPr kumimoji="0" lang="es-ES" altLang="es-ES" sz="1400" i="0" u="none" strike="noStrike" kern="1200" cap="none" spc="0" normalizeH="0" noProof="0" dirty="0" smtClean="0">
                <a:ln>
                  <a:noFill/>
                </a:ln>
                <a:solidFill>
                  <a:srgbClr val="5F5F5F"/>
                </a:solidFill>
                <a:effectLst/>
                <a:uLnTx/>
                <a:uFillTx/>
                <a:ea typeface="+mn-ea"/>
                <a:cs typeface="+mn-cs"/>
              </a:rPr>
              <a:t>, mientras que otros líderes por los que se preguntaba </a:t>
            </a:r>
            <a:r>
              <a:rPr lang="es-ES" altLang="es-ES" sz="1400" dirty="0" smtClean="0">
                <a:solidFill>
                  <a:srgbClr val="5F5F5F"/>
                </a:solidFill>
              </a:rPr>
              <a:t>ya entonces</a:t>
            </a:r>
            <a:r>
              <a:rPr kumimoji="0" lang="es-ES" altLang="es-ES" sz="1400" i="0" u="none" strike="noStrike" kern="1200" cap="none" spc="0" normalizeH="0" noProof="0" dirty="0" smtClean="0">
                <a:ln>
                  <a:noFill/>
                </a:ln>
                <a:solidFill>
                  <a:srgbClr val="5F5F5F"/>
                </a:solidFill>
                <a:effectLst/>
                <a:uLnTx/>
                <a:uFillTx/>
                <a:ea typeface="+mn-ea"/>
                <a:cs typeface="+mn-cs"/>
              </a:rPr>
              <a:t>, </a:t>
            </a:r>
            <a:r>
              <a:rPr kumimoji="0" lang="es-ES" altLang="es-ES" sz="1400" i="0" u="none" strike="noStrike" kern="1200" cap="none" spc="0" normalizeH="0" noProof="0" dirty="0" err="1" smtClean="0">
                <a:ln>
                  <a:noFill/>
                </a:ln>
                <a:solidFill>
                  <a:srgbClr val="5F5F5F"/>
                </a:solidFill>
                <a:effectLst/>
                <a:uLnTx/>
                <a:uFillTx/>
                <a:ea typeface="+mn-ea"/>
                <a:cs typeface="+mn-cs"/>
              </a:rPr>
              <a:t>Cospedal</a:t>
            </a:r>
            <a:r>
              <a:rPr kumimoji="0" lang="es-ES" altLang="es-ES" sz="1400" i="0" u="none" strike="noStrike" kern="1200" cap="none" spc="0" normalizeH="0" noProof="0" dirty="0" smtClean="0">
                <a:ln>
                  <a:noFill/>
                </a:ln>
                <a:solidFill>
                  <a:srgbClr val="5F5F5F"/>
                </a:solidFill>
                <a:effectLst/>
                <a:uLnTx/>
                <a:uFillTx/>
                <a:ea typeface="+mn-ea"/>
                <a:cs typeface="+mn-cs"/>
              </a:rPr>
              <a:t> y García Molina, se mantienen en los mismos niveles.</a:t>
            </a:r>
            <a:endParaRPr kumimoji="0" lang="es-ES" altLang="es-ES" sz="1400" i="0" u="none" strike="noStrike" kern="1200" cap="none" spc="0" normalizeH="0" baseline="0" noProof="0" dirty="0">
              <a:ln>
                <a:noFill/>
              </a:ln>
              <a:solidFill>
                <a:srgbClr val="5F5F5F"/>
              </a:solidFill>
              <a:effectLst/>
              <a:uLnTx/>
              <a:uFillTx/>
              <a:ea typeface="+mn-ea"/>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504056"/>
          </a:xfrm>
        </p:spPr>
        <p:txBody>
          <a:bodyPr>
            <a:normAutofit/>
          </a:bodyPr>
          <a:lstStyle/>
          <a:p>
            <a:r>
              <a:rPr lang="es-ES" sz="2400" dirty="0" smtClean="0">
                <a:latin typeface="+mn-lt"/>
              </a:rPr>
              <a:t>La notoriedad de los líderes castellano manchegos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38</a:t>
            </a:fld>
            <a:endParaRPr lang="es-ES"/>
          </a:p>
        </p:txBody>
      </p:sp>
      <p:graphicFrame>
        <p:nvGraphicFramePr>
          <p:cNvPr id="8" name="7 Gráfico"/>
          <p:cNvGraphicFramePr/>
          <p:nvPr/>
        </p:nvGraphicFramePr>
        <p:xfrm>
          <a:off x="899592" y="2420888"/>
          <a:ext cx="7308304" cy="3888432"/>
        </p:xfrm>
        <a:graphic>
          <a:graphicData uri="http://schemas.openxmlformats.org/drawingml/2006/chart">
            <c:chart xmlns:c="http://schemas.openxmlformats.org/drawingml/2006/chart" xmlns:r="http://schemas.openxmlformats.org/officeDocument/2006/relationships" r:id="rId3"/>
          </a:graphicData>
        </a:graphic>
      </p:graphicFrame>
      <p:sp>
        <p:nvSpPr>
          <p:cNvPr id="11" name="10 CuadroTexto"/>
          <p:cNvSpPr txBox="1"/>
          <p:nvPr/>
        </p:nvSpPr>
        <p:spPr>
          <a:xfrm>
            <a:off x="822251" y="1268760"/>
            <a:ext cx="7488832" cy="738664"/>
          </a:xfrm>
          <a:prstGeom prst="rect">
            <a:avLst/>
          </a:prstGeom>
          <a:noFill/>
        </p:spPr>
        <p:txBody>
          <a:bodyPr wrap="square" rtlCol="0">
            <a:spAutoFit/>
          </a:bodyPr>
          <a:lstStyle/>
          <a:p>
            <a:pPr algn="ctr"/>
            <a:r>
              <a:rPr lang="es-ES" sz="1400" b="1" i="1" dirty="0" smtClean="0">
                <a:solidFill>
                  <a:srgbClr val="C00000"/>
                </a:solidFill>
              </a:rPr>
              <a:t>Voy a mencionarle algunos líderes políticos y me gustaría que me indicara, con respecto a cada uno de ellos, si lo conoce y qué calificación le merece su labor política. Puntúelos de 0 a 10, sabiendo que 0 significa que lo valora muy mal y 10 que lo valora muy bien.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576064"/>
          </a:xfrm>
        </p:spPr>
        <p:txBody>
          <a:bodyPr>
            <a:normAutofit/>
          </a:bodyPr>
          <a:lstStyle/>
          <a:p>
            <a:r>
              <a:rPr lang="es-ES" sz="2400" dirty="0" smtClean="0">
                <a:latin typeface="+mn-lt"/>
              </a:rPr>
              <a:t>La valoración de los líderes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39</a:t>
            </a:fld>
            <a:endParaRPr lang="es-ES"/>
          </a:p>
        </p:txBody>
      </p:sp>
      <p:graphicFrame>
        <p:nvGraphicFramePr>
          <p:cNvPr id="7" name="6 Gráfico"/>
          <p:cNvGraphicFramePr/>
          <p:nvPr/>
        </p:nvGraphicFramePr>
        <p:xfrm>
          <a:off x="827584" y="2420888"/>
          <a:ext cx="7488832"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6" name="5 CuadroTexto"/>
          <p:cNvSpPr txBox="1"/>
          <p:nvPr/>
        </p:nvSpPr>
        <p:spPr>
          <a:xfrm>
            <a:off x="822251" y="1268760"/>
            <a:ext cx="7488832" cy="738664"/>
          </a:xfrm>
          <a:prstGeom prst="rect">
            <a:avLst/>
          </a:prstGeom>
          <a:noFill/>
        </p:spPr>
        <p:txBody>
          <a:bodyPr wrap="square" rtlCol="0">
            <a:spAutoFit/>
          </a:bodyPr>
          <a:lstStyle/>
          <a:p>
            <a:pPr algn="ctr"/>
            <a:r>
              <a:rPr lang="es-ES" sz="1400" b="1" i="1" dirty="0" smtClean="0">
                <a:solidFill>
                  <a:srgbClr val="C00000"/>
                </a:solidFill>
              </a:rPr>
              <a:t>Voy a mencionarle algunos líderes políticos y me gustaría que me indicara, con respecto a cada uno de ellos, si lo conoce y qué calificación le merece su labor política. Puntúelos de 0 a 10, sabiendo que 0 significa que lo valora muy mal y 10 que lo valora muy bien.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504056"/>
          </a:xfrm>
        </p:spPr>
        <p:txBody>
          <a:bodyPr>
            <a:normAutofit/>
          </a:bodyPr>
          <a:lstStyle/>
          <a:p>
            <a:r>
              <a:rPr lang="es-ES" sz="2400" dirty="0" smtClean="0">
                <a:solidFill>
                  <a:srgbClr val="C00000"/>
                </a:solidFill>
                <a:latin typeface="+mj-lt"/>
              </a:rPr>
              <a:t>La situación de la Comunidad</a:t>
            </a:r>
            <a:endParaRPr lang="es-ES" sz="2400" dirty="0">
              <a:solidFill>
                <a:srgbClr val="C00000"/>
              </a:solidFill>
              <a:latin typeface="+mj-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4</a:t>
            </a:fld>
            <a:endParaRPr lang="es-ES"/>
          </a:p>
        </p:txBody>
      </p:sp>
      <p:sp>
        <p:nvSpPr>
          <p:cNvPr id="6" name="Rectangle 2"/>
          <p:cNvSpPr txBox="1">
            <a:spLocks noChangeArrowheads="1"/>
          </p:cNvSpPr>
          <p:nvPr/>
        </p:nvSpPr>
        <p:spPr>
          <a:xfrm>
            <a:off x="1115616" y="1700808"/>
            <a:ext cx="6912768" cy="4032448"/>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lvl="0" indent="-263525" algn="just">
              <a:lnSpc>
                <a:spcPct val="110000"/>
              </a:lnSpc>
              <a:spcBef>
                <a:spcPts val="600"/>
              </a:spcBef>
              <a:spcAft>
                <a:spcPts val="600"/>
              </a:spcAft>
              <a:buFont typeface="Wingdings" pitchFamily="2" charset="2"/>
              <a:buChar char="Ø"/>
              <a:defRPr/>
            </a:pPr>
            <a:r>
              <a:rPr kumimoji="0" lang="es-ES" altLang="es-ES" sz="1400" b="0" i="0" u="none" strike="noStrike" kern="1200" cap="none" spc="0" normalizeH="0" baseline="0" noProof="0" dirty="0" smtClean="0">
                <a:ln>
                  <a:noFill/>
                </a:ln>
                <a:solidFill>
                  <a:srgbClr val="5F5F5F"/>
                </a:solidFill>
                <a:effectLst/>
                <a:uLnTx/>
                <a:uFillTx/>
                <a:ea typeface="Verdana" pitchFamily="34" charset="0"/>
                <a:cs typeface="Verdana" pitchFamily="34" charset="0"/>
              </a:rPr>
              <a:t>La percepción que tienen los castellano manchegos de la </a:t>
            </a:r>
            <a:r>
              <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rPr>
              <a:t>situación que atraviesa</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 su comunidad se caracteriza </a:t>
            </a:r>
            <a:r>
              <a:rPr lang="es-ES" altLang="es-ES" sz="1400" b="1" dirty="0" smtClean="0">
                <a:solidFill>
                  <a:srgbClr val="5F5F5F"/>
                </a:solidFill>
                <a:ea typeface="Verdana" pitchFamily="34" charset="0"/>
                <a:cs typeface="Verdana" pitchFamily="34" charset="0"/>
              </a:rPr>
              <a:t>por un predominio de las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opiniones negativas. </a:t>
            </a:r>
            <a:r>
              <a:rPr kumimoji="0" lang="es-ES" altLang="es-ES" sz="1400" i="0" u="none" strike="noStrike" kern="1200" cap="none" spc="0" normalizeH="0" noProof="0" dirty="0" smtClean="0">
                <a:ln>
                  <a:noFill/>
                </a:ln>
                <a:solidFill>
                  <a:srgbClr val="5F5F5F"/>
                </a:solidFill>
                <a:effectLst/>
                <a:uLnTx/>
                <a:uFillTx/>
                <a:ea typeface="Verdana" pitchFamily="34" charset="0"/>
                <a:cs typeface="Verdana" pitchFamily="34" charset="0"/>
              </a:rPr>
              <a:t>El 48% de los entrevistados  califica la situación de la comunidad de mala o muy mala, mientras</a:t>
            </a:r>
            <a:r>
              <a:rPr lang="es-ES" altLang="es-ES" sz="1400" dirty="0" smtClean="0">
                <a:solidFill>
                  <a:srgbClr val="5F5F5F"/>
                </a:solidFill>
                <a:ea typeface="Verdana" pitchFamily="34" charset="0"/>
                <a:cs typeface="Verdana" pitchFamily="34" charset="0"/>
              </a:rPr>
              <a:t> que el 32% la considera buena o muy buena. Con ser negativos estos datos, importa destacar la </a:t>
            </a:r>
            <a:r>
              <a:rPr lang="es-ES" altLang="es-ES" sz="1400" b="1" dirty="0" smtClean="0">
                <a:solidFill>
                  <a:srgbClr val="5F5F5F"/>
                </a:solidFill>
                <a:ea typeface="Verdana" pitchFamily="34" charset="0"/>
                <a:cs typeface="Verdana" pitchFamily="34" charset="0"/>
              </a:rPr>
              <a:t>evolución favorable </a:t>
            </a:r>
            <a:r>
              <a:rPr lang="es-ES" altLang="es-ES" sz="1400" dirty="0" smtClean="0">
                <a:solidFill>
                  <a:srgbClr val="5F5F5F"/>
                </a:solidFill>
                <a:ea typeface="Verdana" pitchFamily="34" charset="0"/>
                <a:cs typeface="Verdana" pitchFamily="34" charset="0"/>
              </a:rPr>
              <a:t>que registran </a:t>
            </a:r>
            <a:r>
              <a:rPr lang="es-ES" altLang="es-ES" sz="1400" b="1" dirty="0" smtClean="0">
                <a:solidFill>
                  <a:srgbClr val="5F5F5F"/>
                </a:solidFill>
                <a:ea typeface="Verdana" pitchFamily="34" charset="0"/>
                <a:cs typeface="Verdana" pitchFamily="34" charset="0"/>
              </a:rPr>
              <a:t>al compararlos con los que se obtenían hace dos años,</a:t>
            </a:r>
            <a:r>
              <a:rPr lang="es-ES" altLang="es-ES" sz="1400" dirty="0" smtClean="0">
                <a:solidFill>
                  <a:srgbClr val="5F5F5F"/>
                </a:solidFill>
                <a:ea typeface="Verdana" pitchFamily="34" charset="0"/>
                <a:cs typeface="Verdana" pitchFamily="34" charset="0"/>
              </a:rPr>
              <a:t> en mayo de 2015, cuando las opiniones eran mucho peores.</a:t>
            </a:r>
            <a:endParaRPr kumimoji="0" lang="es-ES" altLang="es-ES" sz="140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lvl="0"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La </a:t>
            </a:r>
            <a:r>
              <a:rPr lang="es-ES" altLang="es-ES" sz="1400" b="1" dirty="0" smtClean="0">
                <a:solidFill>
                  <a:srgbClr val="5F5F5F"/>
                </a:solidFill>
                <a:ea typeface="Verdana" pitchFamily="34" charset="0"/>
                <a:cs typeface="Verdana" pitchFamily="34" charset="0"/>
              </a:rPr>
              <a:t>posición política influye sobre estas percepciones </a:t>
            </a:r>
            <a:r>
              <a:rPr lang="es-ES" altLang="es-ES" sz="1400" dirty="0" smtClean="0">
                <a:solidFill>
                  <a:srgbClr val="5F5F5F"/>
                </a:solidFill>
                <a:ea typeface="Verdana" pitchFamily="34" charset="0"/>
                <a:cs typeface="Verdana" pitchFamily="34" charset="0"/>
              </a:rPr>
              <a:t>de modo que, entre </a:t>
            </a:r>
            <a:r>
              <a:rPr lang="es-ES" altLang="es-ES" sz="1400" b="1" dirty="0" smtClean="0">
                <a:solidFill>
                  <a:srgbClr val="5F5F5F"/>
                </a:solidFill>
                <a:ea typeface="Verdana" pitchFamily="34" charset="0"/>
                <a:cs typeface="Verdana" pitchFamily="34" charset="0"/>
              </a:rPr>
              <a:t>quienes votaron al PSOE </a:t>
            </a:r>
            <a:r>
              <a:rPr lang="es-ES" altLang="es-ES" sz="1400" dirty="0" smtClean="0">
                <a:solidFill>
                  <a:srgbClr val="5F5F5F"/>
                </a:solidFill>
                <a:ea typeface="Verdana" pitchFamily="34" charset="0"/>
                <a:cs typeface="Verdana" pitchFamily="34" charset="0"/>
              </a:rPr>
              <a:t>en las elecciones de 2015, aunque se muestran divididos, predomina una </a:t>
            </a:r>
            <a:r>
              <a:rPr lang="es-ES" altLang="es-ES" sz="1400" b="1" dirty="0" smtClean="0">
                <a:solidFill>
                  <a:srgbClr val="5F5F5F"/>
                </a:solidFill>
                <a:ea typeface="Verdana" pitchFamily="34" charset="0"/>
                <a:cs typeface="Verdana" pitchFamily="34" charset="0"/>
              </a:rPr>
              <a:t>valoración más favorable </a:t>
            </a:r>
            <a:r>
              <a:rPr lang="es-ES" altLang="es-ES" sz="1400" dirty="0" smtClean="0">
                <a:solidFill>
                  <a:srgbClr val="5F5F5F"/>
                </a:solidFill>
                <a:ea typeface="Verdana" pitchFamily="34" charset="0"/>
                <a:cs typeface="Verdana" pitchFamily="34" charset="0"/>
              </a:rPr>
              <a:t>de la situación de la región (el 40% la considera buena o muy buena frente al 39% que la cree mala), frente a la opinión de los votantes de otros partidos, que expresan</a:t>
            </a:r>
            <a:r>
              <a:rPr lang="es-ES" altLang="es-ES" sz="1400" b="1" dirty="0" smtClean="0">
                <a:solidFill>
                  <a:srgbClr val="5F5F5F"/>
                </a:solidFill>
                <a:ea typeface="Verdana" pitchFamily="34" charset="0"/>
                <a:cs typeface="Verdana" pitchFamily="34" charset="0"/>
              </a:rPr>
              <a:t> opiniones  mayoritariamente negativas</a:t>
            </a:r>
            <a:r>
              <a:rPr lang="es-ES" altLang="es-ES" sz="1400" dirty="0" smtClean="0">
                <a:solidFill>
                  <a:srgbClr val="5F5F5F"/>
                </a:solidFill>
                <a:ea typeface="Verdana" pitchFamily="34" charset="0"/>
                <a:cs typeface="Verdana" pitchFamily="34" charset="0"/>
              </a:rPr>
              <a:t>.</a:t>
            </a: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Las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opiniones más críticas </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corresponden a los castellano manchegos de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edades intermedias</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 (entre 30 y 50 años) y </a:t>
            </a:r>
            <a:r>
              <a:rPr kumimoji="0" lang="es-ES" altLang="es-ES" sz="1400" b="1" u="none" strike="noStrike" kern="1200" cap="none" spc="0" normalizeH="0" noProof="0" dirty="0" smtClean="0">
                <a:ln>
                  <a:noFill/>
                </a:ln>
                <a:solidFill>
                  <a:srgbClr val="5F5F5F"/>
                </a:solidFill>
                <a:effectLst/>
                <a:uLnTx/>
                <a:uFillTx/>
                <a:ea typeface="Verdana" pitchFamily="34" charset="0"/>
                <a:cs typeface="Verdana" pitchFamily="34" charset="0"/>
              </a:rPr>
              <a:t>estudios superiores</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 por el contrario, los más jóvenes (hasta 29 años) y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sin estudios </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son los que tienen una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visión más favorable de la situación </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de la comunidad autónoma.</a:t>
            </a: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648072"/>
          </a:xfrm>
        </p:spPr>
        <p:txBody>
          <a:bodyPr>
            <a:normAutofit/>
          </a:bodyPr>
          <a:lstStyle/>
          <a:p>
            <a:r>
              <a:rPr lang="es-ES" sz="2400" dirty="0" smtClean="0">
                <a:latin typeface="+mn-lt"/>
              </a:rPr>
              <a:t>Relevancia de los líderes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40</a:t>
            </a:fld>
            <a:endParaRPr lang="es-ES"/>
          </a:p>
        </p:txBody>
      </p:sp>
      <p:sp>
        <p:nvSpPr>
          <p:cNvPr id="24" name="23 CuadroTexto"/>
          <p:cNvSpPr txBox="1"/>
          <p:nvPr/>
        </p:nvSpPr>
        <p:spPr>
          <a:xfrm>
            <a:off x="3347864" y="5877272"/>
            <a:ext cx="2376264" cy="338554"/>
          </a:xfrm>
          <a:prstGeom prst="rect">
            <a:avLst/>
          </a:prstGeom>
          <a:noFill/>
        </p:spPr>
        <p:txBody>
          <a:bodyPr wrap="square" rtlCol="0">
            <a:spAutoFit/>
          </a:bodyPr>
          <a:lstStyle/>
          <a:p>
            <a:pPr algn="ctr"/>
            <a:r>
              <a:rPr lang="es-ES" sz="1600" b="1" i="1" dirty="0" smtClean="0">
                <a:solidFill>
                  <a:schemeClr val="accent6">
                    <a:lumMod val="50000"/>
                  </a:schemeClr>
                </a:solidFill>
              </a:rPr>
              <a:t>Valoración (de 0 a 10)</a:t>
            </a:r>
            <a:endParaRPr lang="es-ES" sz="1600" b="1" i="1" dirty="0">
              <a:solidFill>
                <a:schemeClr val="accent6">
                  <a:lumMod val="50000"/>
                </a:schemeClr>
              </a:solidFill>
            </a:endParaRPr>
          </a:p>
        </p:txBody>
      </p:sp>
      <p:sp>
        <p:nvSpPr>
          <p:cNvPr id="26" name="25 CuadroTexto"/>
          <p:cNvSpPr txBox="1"/>
          <p:nvPr/>
        </p:nvSpPr>
        <p:spPr>
          <a:xfrm rot="16200000">
            <a:off x="-427440" y="3655767"/>
            <a:ext cx="2952329" cy="338554"/>
          </a:xfrm>
          <a:prstGeom prst="rect">
            <a:avLst/>
          </a:prstGeom>
          <a:noFill/>
        </p:spPr>
        <p:txBody>
          <a:bodyPr wrap="square" rtlCol="0">
            <a:spAutoFit/>
          </a:bodyPr>
          <a:lstStyle/>
          <a:p>
            <a:pPr algn="ctr"/>
            <a:r>
              <a:rPr lang="es-ES" sz="1600" b="1" i="1" dirty="0" smtClean="0">
                <a:solidFill>
                  <a:schemeClr val="accent6">
                    <a:lumMod val="50000"/>
                  </a:schemeClr>
                </a:solidFill>
              </a:rPr>
              <a:t>Notoriedad (% que conoce)</a:t>
            </a:r>
            <a:endParaRPr lang="es-ES" sz="1600" b="1" i="1" dirty="0">
              <a:solidFill>
                <a:schemeClr val="accent6">
                  <a:lumMod val="50000"/>
                </a:schemeClr>
              </a:solidFill>
            </a:endParaRPr>
          </a:p>
        </p:txBody>
      </p:sp>
      <p:sp>
        <p:nvSpPr>
          <p:cNvPr id="10" name="9 Llamada con línea 1 (barra de énfasis)"/>
          <p:cNvSpPr/>
          <p:nvPr/>
        </p:nvSpPr>
        <p:spPr>
          <a:xfrm>
            <a:off x="5364088" y="1340768"/>
            <a:ext cx="1080120" cy="612648"/>
          </a:xfrm>
          <a:prstGeom prst="accentCallout1">
            <a:avLst>
              <a:gd name="adj1" fmla="val 18750"/>
              <a:gd name="adj2" fmla="val -8333"/>
              <a:gd name="adj3" fmla="val 118168"/>
              <a:gd name="adj4" fmla="val -94029"/>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solidFill>
                  <a:schemeClr val="accent1">
                    <a:lumMod val="75000"/>
                  </a:schemeClr>
                </a:solidFill>
              </a:rPr>
              <a:t>Muy conocida, pero mal valorada</a:t>
            </a:r>
            <a:endParaRPr lang="es-ES" sz="1000" dirty="0">
              <a:solidFill>
                <a:schemeClr val="accent1">
                  <a:lumMod val="75000"/>
                </a:schemeClr>
              </a:solidFill>
            </a:endParaRPr>
          </a:p>
        </p:txBody>
      </p:sp>
      <p:cxnSp>
        <p:nvCxnSpPr>
          <p:cNvPr id="13" name="12 Conector recto de flecha"/>
          <p:cNvCxnSpPr/>
          <p:nvPr/>
        </p:nvCxnSpPr>
        <p:spPr>
          <a:xfrm>
            <a:off x="1691680" y="5877272"/>
            <a:ext cx="6048672" cy="0"/>
          </a:xfrm>
          <a:prstGeom prst="straightConnector1">
            <a:avLst/>
          </a:prstGeom>
          <a:ln w="28575">
            <a:solidFill>
              <a:schemeClr val="tx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flipV="1">
            <a:off x="1331640" y="2204864"/>
            <a:ext cx="0" cy="3168352"/>
          </a:xfrm>
          <a:prstGeom prst="straightConnector1">
            <a:avLst/>
          </a:prstGeom>
          <a:ln w="28575">
            <a:solidFill>
              <a:schemeClr val="tx2">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aphicFrame>
        <p:nvGraphicFramePr>
          <p:cNvPr id="15" name="14 Gráfico"/>
          <p:cNvGraphicFramePr/>
          <p:nvPr/>
        </p:nvGraphicFramePr>
        <p:xfrm>
          <a:off x="1619672" y="1916832"/>
          <a:ext cx="6192688" cy="3688184"/>
        </p:xfrm>
        <a:graphic>
          <a:graphicData uri="http://schemas.openxmlformats.org/drawingml/2006/chart">
            <c:chart xmlns:c="http://schemas.openxmlformats.org/drawingml/2006/chart" xmlns:r="http://schemas.openxmlformats.org/officeDocument/2006/relationships" r:id="rId3"/>
          </a:graphicData>
        </a:graphic>
      </p:graphicFrame>
      <p:sp>
        <p:nvSpPr>
          <p:cNvPr id="9" name="8 Elipse"/>
          <p:cNvSpPr/>
          <p:nvPr/>
        </p:nvSpPr>
        <p:spPr>
          <a:xfrm>
            <a:off x="4572000" y="4725144"/>
            <a:ext cx="2160240" cy="86409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Llamada con línea 1 (barra de énfasis)"/>
          <p:cNvSpPr/>
          <p:nvPr/>
        </p:nvSpPr>
        <p:spPr>
          <a:xfrm>
            <a:off x="7740352" y="4293096"/>
            <a:ext cx="1080120" cy="612648"/>
          </a:xfrm>
          <a:prstGeom prst="accentCallout1">
            <a:avLst>
              <a:gd name="adj1" fmla="val 18750"/>
              <a:gd name="adj2" fmla="val -8333"/>
              <a:gd name="adj3" fmla="val 110612"/>
              <a:gd name="adj4" fmla="val -104209"/>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solidFill>
                  <a:schemeClr val="accent1">
                    <a:lumMod val="75000"/>
                  </a:schemeClr>
                </a:solidFill>
              </a:rPr>
              <a:t>Líderes desconocidos</a:t>
            </a:r>
            <a:endParaRPr lang="es-ES" sz="1000" dirty="0">
              <a:solidFill>
                <a:schemeClr val="accent1">
                  <a:lumMod val="75000"/>
                </a:schemeClr>
              </a:solidFill>
            </a:endParaRPr>
          </a:p>
        </p:txBody>
      </p:sp>
      <p:sp>
        <p:nvSpPr>
          <p:cNvPr id="8" name="7 Elipse"/>
          <p:cNvSpPr/>
          <p:nvPr/>
        </p:nvSpPr>
        <p:spPr>
          <a:xfrm>
            <a:off x="3131840" y="2040256"/>
            <a:ext cx="2232248" cy="740672"/>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s-ES"/>
          </a:p>
        </p:txBody>
      </p:sp>
      <p:sp>
        <p:nvSpPr>
          <p:cNvPr id="16" name="15 Llamada con línea 1 (barra de énfasis)"/>
          <p:cNvSpPr/>
          <p:nvPr/>
        </p:nvSpPr>
        <p:spPr>
          <a:xfrm>
            <a:off x="7956376" y="1340768"/>
            <a:ext cx="836222" cy="612648"/>
          </a:xfrm>
          <a:prstGeom prst="accentCallout1">
            <a:avLst>
              <a:gd name="adj1" fmla="val 18750"/>
              <a:gd name="adj2" fmla="val -8333"/>
              <a:gd name="adj3" fmla="val 118168"/>
              <a:gd name="adj4" fmla="val -94029"/>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solidFill>
                  <a:schemeClr val="accent1">
                    <a:lumMod val="75000"/>
                  </a:schemeClr>
                </a:solidFill>
              </a:rPr>
              <a:t>Conocido y bien valorado</a:t>
            </a:r>
            <a:endParaRPr lang="es-ES" sz="1000" dirty="0">
              <a:solidFill>
                <a:schemeClr val="accent1">
                  <a:lumMod val="75000"/>
                </a:schemeClr>
              </a:solidFill>
            </a:endParaRPr>
          </a:p>
        </p:txBody>
      </p:sp>
      <p:sp>
        <p:nvSpPr>
          <p:cNvPr id="17" name="16 Elipse"/>
          <p:cNvSpPr/>
          <p:nvPr/>
        </p:nvSpPr>
        <p:spPr>
          <a:xfrm>
            <a:off x="6084168" y="2040256"/>
            <a:ext cx="1728192" cy="740672"/>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s-ES"/>
          </a:p>
        </p:txBody>
      </p:sp>
      <p:sp>
        <p:nvSpPr>
          <p:cNvPr id="18" name="17 Llamada con línea 1 (barra de énfasis)"/>
          <p:cNvSpPr/>
          <p:nvPr/>
        </p:nvSpPr>
        <p:spPr>
          <a:xfrm>
            <a:off x="7740352" y="3205884"/>
            <a:ext cx="1080120" cy="446232"/>
          </a:xfrm>
          <a:prstGeom prst="accentCallout1">
            <a:avLst>
              <a:gd name="adj1" fmla="val 18750"/>
              <a:gd name="adj2" fmla="val -8333"/>
              <a:gd name="adj3" fmla="val 136325"/>
              <a:gd name="adj4" fmla="val -117605"/>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solidFill>
                  <a:schemeClr val="accent1">
                    <a:lumMod val="75000"/>
                  </a:schemeClr>
                </a:solidFill>
              </a:rPr>
              <a:t>Poco conocido, regular valorado</a:t>
            </a:r>
            <a:endParaRPr lang="es-ES" sz="1000" dirty="0">
              <a:solidFill>
                <a:schemeClr val="accent1">
                  <a:lumMod val="75000"/>
                </a:schemeClr>
              </a:solidFill>
            </a:endParaRPr>
          </a:p>
        </p:txBody>
      </p:sp>
      <p:sp>
        <p:nvSpPr>
          <p:cNvPr id="19" name="18 Elipse"/>
          <p:cNvSpPr/>
          <p:nvPr/>
        </p:nvSpPr>
        <p:spPr>
          <a:xfrm>
            <a:off x="4427984" y="3717032"/>
            <a:ext cx="2232248" cy="53948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576064"/>
          </a:xfrm>
        </p:spPr>
        <p:txBody>
          <a:bodyPr>
            <a:normAutofit/>
          </a:bodyPr>
          <a:lstStyle/>
          <a:p>
            <a:r>
              <a:rPr lang="es-ES" sz="2400" dirty="0" smtClean="0">
                <a:latin typeface="+mn-lt"/>
              </a:rPr>
              <a:t>La valoración de los líderes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41</a:t>
            </a:fld>
            <a:endParaRPr lang="es-ES"/>
          </a:p>
        </p:txBody>
      </p:sp>
      <p:sp>
        <p:nvSpPr>
          <p:cNvPr id="8" name="7 CuadroTexto"/>
          <p:cNvSpPr txBox="1"/>
          <p:nvPr/>
        </p:nvSpPr>
        <p:spPr>
          <a:xfrm>
            <a:off x="822251" y="1268760"/>
            <a:ext cx="7488832" cy="307777"/>
          </a:xfrm>
          <a:prstGeom prst="rect">
            <a:avLst/>
          </a:prstGeom>
          <a:noFill/>
        </p:spPr>
        <p:txBody>
          <a:bodyPr wrap="square" rtlCol="0">
            <a:spAutoFit/>
          </a:bodyPr>
          <a:lstStyle/>
          <a:p>
            <a:pPr algn="ctr"/>
            <a:r>
              <a:rPr lang="es-ES" sz="1400" b="1" i="1" dirty="0" smtClean="0">
                <a:solidFill>
                  <a:srgbClr val="C00000"/>
                </a:solidFill>
              </a:rPr>
              <a:t>Valoración media (de 0 a 10)</a:t>
            </a:r>
          </a:p>
        </p:txBody>
      </p:sp>
      <p:graphicFrame>
        <p:nvGraphicFramePr>
          <p:cNvPr id="6" name="5 Tabla"/>
          <p:cNvGraphicFramePr>
            <a:graphicFrameLocks noGrp="1"/>
          </p:cNvGraphicFramePr>
          <p:nvPr/>
        </p:nvGraphicFramePr>
        <p:xfrm>
          <a:off x="755576" y="2132856"/>
          <a:ext cx="7560840" cy="3240363"/>
        </p:xfrm>
        <a:graphic>
          <a:graphicData uri="http://schemas.openxmlformats.org/drawingml/2006/table">
            <a:tbl>
              <a:tblPr firstRow="1" bandRow="1">
                <a:tableStyleId>{5C22544A-7EE6-4342-B048-85BDC9FD1C3A}</a:tableStyleId>
              </a:tblPr>
              <a:tblGrid>
                <a:gridCol w="1224136"/>
                <a:gridCol w="774086"/>
                <a:gridCol w="774086"/>
                <a:gridCol w="774086"/>
                <a:gridCol w="774086"/>
                <a:gridCol w="648072"/>
                <a:gridCol w="648072"/>
                <a:gridCol w="648072"/>
                <a:gridCol w="648072"/>
                <a:gridCol w="648072"/>
              </a:tblGrid>
              <a:tr h="462909">
                <a:tc>
                  <a:txBody>
                    <a:bodyPr/>
                    <a:lstStyle/>
                    <a:p>
                      <a:pPr>
                        <a:lnSpc>
                          <a:spcPct val="100000"/>
                        </a:lnSpc>
                      </a:pPr>
                      <a:endParaRPr lang="es-ES" sz="1200" dirty="0"/>
                    </a:p>
                  </a:txBody>
                  <a:tcPr anchor="b">
                    <a:lnR w="38100" cap="flat" cmpd="sng" algn="ctr">
                      <a:solidFill>
                        <a:schemeClr val="bg1"/>
                      </a:solidFill>
                      <a:prstDash val="solid"/>
                      <a:round/>
                      <a:headEnd type="none" w="med" len="med"/>
                      <a:tailEnd type="none" w="med" len="med"/>
                    </a:lnR>
                  </a:tcPr>
                </a:tc>
                <a:tc gridSpan="4">
                  <a:txBody>
                    <a:bodyPr/>
                    <a:lstStyle/>
                    <a:p>
                      <a:pPr algn="ctr"/>
                      <a:r>
                        <a:rPr lang="es-ES" sz="1400" dirty="0" smtClean="0"/>
                        <a:t>Ideología política</a:t>
                      </a:r>
                      <a:endParaRPr lang="es-ES" sz="1400" dirty="0"/>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gridSpan="5">
                  <a:txBody>
                    <a:bodyPr/>
                    <a:lstStyle/>
                    <a:p>
                      <a:pPr algn="ctr"/>
                      <a:r>
                        <a:rPr lang="es-ES" sz="1400" dirty="0" smtClean="0"/>
                        <a:t>Edad</a:t>
                      </a:r>
                      <a:endParaRPr lang="es-ES" sz="1400" dirty="0"/>
                    </a:p>
                  </a:txBody>
                  <a:tcPr anchor="ctr">
                    <a:lnL w="38100" cap="flat" cmpd="sng" algn="ctr">
                      <a:solidFill>
                        <a:schemeClr val="bg1"/>
                      </a:solidFill>
                      <a:prstDash val="solid"/>
                      <a:round/>
                      <a:headEnd type="none" w="med" len="med"/>
                      <a:tailEnd type="none" w="med" len="med"/>
                    </a:lnL>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tcPr>
                </a:tc>
              </a:tr>
              <a:tr h="462909">
                <a:tc>
                  <a:txBody>
                    <a:bodyPr/>
                    <a:lstStyle/>
                    <a:p>
                      <a:pPr marL="0" algn="ctr" defTabSz="914400" rtl="0" eaLnBrk="1" latinLnBrk="0" hangingPunct="1">
                        <a:lnSpc>
                          <a:spcPct val="100000"/>
                        </a:lnSpc>
                      </a:pPr>
                      <a:endParaRPr lang="es-ES" sz="1100" b="1" kern="1200" dirty="0">
                        <a:solidFill>
                          <a:schemeClr val="lt1"/>
                        </a:solidFill>
                        <a:latin typeface="+mn-lt"/>
                        <a:ea typeface="+mn-ea"/>
                        <a:cs typeface="+mn-cs"/>
                      </a:endParaRPr>
                    </a:p>
                  </a:txBody>
                  <a:tcPr anchor="b">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050" b="1" kern="1200" dirty="0" smtClean="0">
                          <a:solidFill>
                            <a:schemeClr val="lt1"/>
                          </a:solidFill>
                          <a:latin typeface="+mn-lt"/>
                          <a:ea typeface="+mn-ea"/>
                          <a:cs typeface="+mn-cs"/>
                        </a:rPr>
                        <a:t>Izquierda</a:t>
                      </a:r>
                      <a:endParaRPr lang="es-ES" sz="1050" b="1" kern="1200" dirty="0">
                        <a:solidFill>
                          <a:schemeClr val="lt1"/>
                        </a:solidFill>
                        <a:latin typeface="+mn-lt"/>
                        <a:ea typeface="+mn-ea"/>
                        <a:cs typeface="+mn-cs"/>
                      </a:endParaRPr>
                    </a:p>
                  </a:txBody>
                  <a:tcPr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050" b="1" kern="1200" dirty="0" smtClean="0">
                          <a:solidFill>
                            <a:schemeClr val="lt1"/>
                          </a:solidFill>
                          <a:latin typeface="+mn-lt"/>
                          <a:ea typeface="+mn-ea"/>
                          <a:cs typeface="+mn-cs"/>
                        </a:rPr>
                        <a:t>Centro izquierda</a:t>
                      </a:r>
                      <a:endParaRPr lang="es-ES" sz="1050" b="1" kern="1200" dirty="0">
                        <a:solidFill>
                          <a:schemeClr val="lt1"/>
                        </a:solidFill>
                        <a:latin typeface="+mn-lt"/>
                        <a:ea typeface="+mn-ea"/>
                        <a:cs typeface="+mn-cs"/>
                      </a:endParaRP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050" b="1" kern="1200" dirty="0" smtClean="0">
                          <a:solidFill>
                            <a:schemeClr val="lt1"/>
                          </a:solidFill>
                          <a:latin typeface="+mn-lt"/>
                          <a:ea typeface="+mn-ea"/>
                          <a:cs typeface="+mn-cs"/>
                        </a:rPr>
                        <a:t>Centro derecha</a:t>
                      </a:r>
                      <a:endParaRPr lang="es-ES" sz="105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050" b="1" kern="1200" dirty="0" smtClean="0">
                          <a:solidFill>
                            <a:schemeClr val="lt1"/>
                          </a:solidFill>
                          <a:latin typeface="+mn-lt"/>
                          <a:ea typeface="+mn-ea"/>
                          <a:cs typeface="+mn-cs"/>
                        </a:rPr>
                        <a:t>Derecha</a:t>
                      </a:r>
                      <a:endParaRPr lang="es-ES" sz="105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18-29</a:t>
                      </a:r>
                      <a:endParaRPr lang="es-ES" sz="1100" b="1" kern="1200" dirty="0">
                        <a:solidFill>
                          <a:schemeClr val="lt1"/>
                        </a:solidFill>
                        <a:latin typeface="+mn-lt"/>
                        <a:ea typeface="+mn-ea"/>
                        <a:cs typeface="+mn-cs"/>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30-39</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40-49</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50-64</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65 y +</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F0"/>
                    </a:solidFill>
                  </a:tcPr>
                </a:tc>
              </a:tr>
              <a:tr h="462909">
                <a:tc>
                  <a:txBody>
                    <a:bodyPr/>
                    <a:lstStyle/>
                    <a:p>
                      <a:pPr>
                        <a:lnSpc>
                          <a:spcPct val="100000"/>
                        </a:lnSpc>
                      </a:pPr>
                      <a:r>
                        <a:rPr lang="es-ES" sz="1200" b="1" dirty="0" smtClean="0"/>
                        <a:t>Emiliano García Page</a:t>
                      </a:r>
                      <a:endParaRPr lang="es-ES" sz="1200" b="1" dirty="0"/>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5,5</a:t>
                      </a:r>
                    </a:p>
                  </a:txBody>
                  <a:tcPr marL="7620" marR="7620" marT="7620" marB="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5,9</a:t>
                      </a:r>
                    </a:p>
                  </a:txBody>
                  <a:tcPr marL="7620" marR="7620" marT="7620" marB="0"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4,7</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4,9</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5,3</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5,1</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5,2</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5,3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5,7</a:t>
                      </a:r>
                    </a:p>
                  </a:txBody>
                  <a:tcPr marL="7620" marR="7620" marT="7620" marB="0"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r>
              <a:tr h="462909">
                <a:tc>
                  <a:txBody>
                    <a:bodyPr/>
                    <a:lstStyle/>
                    <a:p>
                      <a:pPr>
                        <a:lnSpc>
                          <a:spcPct val="100000"/>
                        </a:lnSpc>
                      </a:pPr>
                      <a:r>
                        <a:rPr lang="es-ES" sz="1200" b="1" dirty="0" smtClean="0"/>
                        <a:t>Mª Dolores de Cospedal</a:t>
                      </a:r>
                      <a:endParaRPr lang="es-ES" sz="1200" b="1" dirty="0"/>
                    </a:p>
                  </a:txBody>
                  <a:tcPr anchor="ctr">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2,0</a:t>
                      </a:r>
                    </a:p>
                  </a:txBody>
                  <a:tcPr marL="7620" marR="7620" marT="7620" marB="0" anchor="ctr">
                    <a:lnL w="381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3,0</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5,4</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6,7</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3,5</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3,2</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3,7</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5,0</a:t>
                      </a:r>
                    </a:p>
                  </a:txBody>
                  <a:tcPr marL="7620" marR="7620" marT="7620" marB="0" anchor="ctr">
                    <a:lnL w="12700" cap="flat" cmpd="sng" algn="ctr">
                      <a:solidFill>
                        <a:schemeClr val="bg1"/>
                      </a:solidFill>
                      <a:prstDash val="solid"/>
                      <a:round/>
                      <a:headEnd type="none" w="med" len="med"/>
                      <a:tailEnd type="none" w="med" len="med"/>
                    </a:lnL>
                  </a:tcPr>
                </a:tc>
              </a:tr>
              <a:tr h="462909">
                <a:tc>
                  <a:txBody>
                    <a:bodyPr/>
                    <a:lstStyle/>
                    <a:p>
                      <a:pPr>
                        <a:lnSpc>
                          <a:spcPct val="100000"/>
                        </a:lnSpc>
                      </a:pPr>
                      <a:r>
                        <a:rPr lang="es-ES" sz="1200" b="1" dirty="0" smtClean="0"/>
                        <a:t>José García</a:t>
                      </a:r>
                      <a:r>
                        <a:rPr lang="es-ES" sz="1200" b="1" baseline="0" dirty="0" smtClean="0"/>
                        <a:t> </a:t>
                      </a:r>
                      <a:r>
                        <a:rPr lang="es-ES" sz="1200" b="1" dirty="0" smtClean="0"/>
                        <a:t>Molina</a:t>
                      </a:r>
                      <a:endParaRPr lang="es-ES" sz="1200" b="1" dirty="0"/>
                    </a:p>
                  </a:txBody>
                  <a:tcPr anchor="ctr">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5,1</a:t>
                      </a:r>
                    </a:p>
                  </a:txBody>
                  <a:tcPr marL="7620" marR="7620" marT="7620" marB="0" anchor="ctr">
                    <a:lnL w="381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4,2</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4,6</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4,6</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4,0</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4,2</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5,1</a:t>
                      </a:r>
                    </a:p>
                  </a:txBody>
                  <a:tcPr marL="7620" marR="7620" marT="7620" marB="0" anchor="ctr">
                    <a:lnL w="12700" cap="flat" cmpd="sng" algn="ctr">
                      <a:solidFill>
                        <a:schemeClr val="bg1"/>
                      </a:solidFill>
                      <a:prstDash val="solid"/>
                      <a:round/>
                      <a:headEnd type="none" w="med" len="med"/>
                      <a:tailEnd type="none" w="med" len="med"/>
                    </a:lnL>
                  </a:tcPr>
                </a:tc>
              </a:tr>
              <a:tr h="462909">
                <a:tc>
                  <a:txBody>
                    <a:bodyPr/>
                    <a:lstStyle/>
                    <a:p>
                      <a:pPr>
                        <a:lnSpc>
                          <a:spcPct val="100000"/>
                        </a:lnSpc>
                      </a:pPr>
                      <a:r>
                        <a:rPr lang="es-ES" sz="1200" b="1" dirty="0" smtClean="0"/>
                        <a:t>Alejandro Ruiz</a:t>
                      </a:r>
                      <a:endParaRPr lang="es-ES" sz="1200" b="1" dirty="0"/>
                    </a:p>
                  </a:txBody>
                  <a:tcPr anchor="ctr">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4,6</a:t>
                      </a:r>
                    </a:p>
                  </a:txBody>
                  <a:tcPr marL="7620" marR="7620" marT="7620" marB="0" anchor="ctr">
                    <a:lnL w="381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4,7</a:t>
                      </a: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3,0</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5,0</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4,1</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4,3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4,9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4,8</a:t>
                      </a:r>
                    </a:p>
                  </a:txBody>
                  <a:tcPr marL="7620" marR="7620" marT="762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r>
              <a:tr h="462909">
                <a:tc>
                  <a:txBody>
                    <a:bodyPr/>
                    <a:lstStyle/>
                    <a:p>
                      <a:pPr>
                        <a:lnSpc>
                          <a:spcPct val="100000"/>
                        </a:lnSpc>
                      </a:pPr>
                      <a:r>
                        <a:rPr lang="es-ES" sz="1200" b="1" dirty="0" smtClean="0"/>
                        <a:t>Juan Ramón  Crespo</a:t>
                      </a:r>
                      <a:endParaRPr lang="es-ES" sz="1200" b="1" dirty="0"/>
                    </a:p>
                  </a:txBody>
                  <a:tcPr anchor="ctr">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4,5</a:t>
                      </a:r>
                    </a:p>
                  </a:txBody>
                  <a:tcPr marL="7620" marR="7620" marT="7620" marB="0" anchor="ct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4,4</a:t>
                      </a: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5,0</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4,8</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4,9</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4,4</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4,5</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4,5</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4,8</a:t>
                      </a: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bl>
          </a:graphicData>
        </a:graphic>
      </p:graphicFrame>
      <p:sp>
        <p:nvSpPr>
          <p:cNvPr id="7" name="6 Elipse"/>
          <p:cNvSpPr/>
          <p:nvPr/>
        </p:nvSpPr>
        <p:spPr>
          <a:xfrm>
            <a:off x="7812360" y="3189826"/>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Elipse"/>
          <p:cNvSpPr/>
          <p:nvPr/>
        </p:nvSpPr>
        <p:spPr>
          <a:xfrm>
            <a:off x="7812360" y="3645024"/>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4537275" y="3645024"/>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Elipse"/>
          <p:cNvSpPr/>
          <p:nvPr/>
        </p:nvSpPr>
        <p:spPr>
          <a:xfrm>
            <a:off x="3707904" y="3659157"/>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Elipse"/>
          <p:cNvSpPr/>
          <p:nvPr/>
        </p:nvSpPr>
        <p:spPr>
          <a:xfrm>
            <a:off x="2938966" y="3189826"/>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Elipse"/>
          <p:cNvSpPr/>
          <p:nvPr/>
        </p:nvSpPr>
        <p:spPr>
          <a:xfrm>
            <a:off x="2198294" y="3189826"/>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a:off x="2184161" y="4125930"/>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42</a:t>
            </a:fld>
            <a:endParaRPr lang="es-ES"/>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marR="0" lvl="0" indent="0" algn="ctr" fontAlgn="auto">
              <a:lnSpc>
                <a:spcPct val="100000"/>
              </a:lnSpc>
              <a:spcBef>
                <a:spcPts val="0"/>
              </a:spcBef>
              <a:spcAft>
                <a:spcPts val="0"/>
              </a:spcAft>
              <a:buClrTx/>
              <a:buSzTx/>
              <a:buFontTx/>
              <a:buNone/>
              <a:tabLst/>
              <a:defRPr/>
            </a:pPr>
            <a:r>
              <a:rPr lang="es-ES" altLang="es-ES" sz="3200" b="1" i="1" kern="0" dirty="0" smtClean="0">
                <a:solidFill>
                  <a:schemeClr val="bg1"/>
                </a:solidFill>
                <a:effectLst>
                  <a:outerShdw blurRad="38100" dist="38100" dir="2700000" algn="tl">
                    <a:srgbClr val="000000"/>
                  </a:outerShdw>
                </a:effectLst>
                <a:latin typeface="+mn-lt"/>
              </a:rPr>
              <a:t>Indicadores de voto y estimaciones</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706090"/>
          </a:xfrm>
        </p:spPr>
        <p:txBody>
          <a:bodyPr>
            <a:normAutofit/>
          </a:bodyPr>
          <a:lstStyle/>
          <a:p>
            <a:r>
              <a:rPr lang="es-ES" sz="2400" dirty="0" smtClean="0">
                <a:solidFill>
                  <a:srgbClr val="C00000"/>
                </a:solidFill>
                <a:latin typeface="+mn-lt"/>
              </a:rPr>
              <a:t>Los indicadores de voto</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43</a:t>
            </a:fld>
            <a:endParaRPr lang="es-ES"/>
          </a:p>
        </p:txBody>
      </p:sp>
      <p:sp>
        <p:nvSpPr>
          <p:cNvPr id="6" name="Rectangle 2"/>
          <p:cNvSpPr txBox="1">
            <a:spLocks noChangeArrowheads="1"/>
          </p:cNvSpPr>
          <p:nvPr/>
        </p:nvSpPr>
        <p:spPr>
          <a:xfrm>
            <a:off x="863588" y="1700808"/>
            <a:ext cx="7416824" cy="4536504"/>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r>
              <a:rPr kumimoji="0" lang="es-ES" altLang="es-ES" sz="1400" b="0" i="0" u="none" strike="noStrike" kern="1200" cap="none" spc="0" normalizeH="0" baseline="0" noProof="0" dirty="0" smtClean="0">
                <a:ln>
                  <a:noFill/>
                </a:ln>
                <a:solidFill>
                  <a:srgbClr val="5F5F5F"/>
                </a:solidFill>
                <a:effectLst/>
                <a:uLnTx/>
                <a:uFillTx/>
                <a:ea typeface="+mn-ea"/>
                <a:cs typeface="+mn-cs"/>
              </a:rPr>
              <a:t>Al analizar los indicadores</a:t>
            </a:r>
            <a:r>
              <a:rPr kumimoji="0" lang="es-ES" altLang="es-ES" sz="1400" b="0" i="0" u="none" strike="noStrike" kern="1200" cap="none" spc="0" normalizeH="0" noProof="0" dirty="0" smtClean="0">
                <a:ln>
                  <a:noFill/>
                </a:ln>
                <a:solidFill>
                  <a:srgbClr val="5F5F5F"/>
                </a:solidFill>
                <a:effectLst/>
                <a:uLnTx/>
                <a:uFillTx/>
                <a:ea typeface="+mn-ea"/>
                <a:cs typeface="+mn-cs"/>
              </a:rPr>
              <a:t> directos de voto obtenidos en esta encuesta se advierte un </a:t>
            </a:r>
            <a:r>
              <a:rPr kumimoji="0" lang="es-ES" altLang="es-ES" sz="1400" b="1" i="0" u="none" strike="noStrike" kern="1200" cap="none" spc="0" normalizeH="0" noProof="0" dirty="0" smtClean="0">
                <a:ln>
                  <a:noFill/>
                </a:ln>
                <a:solidFill>
                  <a:srgbClr val="5F5F5F"/>
                </a:solidFill>
                <a:effectLst/>
                <a:uLnTx/>
                <a:uFillTx/>
                <a:ea typeface="+mn-ea"/>
                <a:cs typeface="+mn-cs"/>
              </a:rPr>
              <a:t>cierto desajuste en el recuerdo de voto</a:t>
            </a:r>
            <a:r>
              <a:rPr kumimoji="0" lang="es-ES" altLang="es-ES" sz="1400" b="0" i="0" u="none" strike="noStrike" kern="1200" cap="none" spc="0" normalizeH="0" noProof="0" dirty="0" smtClean="0">
                <a:ln>
                  <a:noFill/>
                </a:ln>
                <a:solidFill>
                  <a:srgbClr val="5F5F5F"/>
                </a:solidFill>
                <a:effectLst/>
                <a:uLnTx/>
                <a:uFillTx/>
                <a:ea typeface="+mn-ea"/>
                <a:cs typeface="+mn-cs"/>
              </a:rPr>
              <a:t>, que muestra una leve </a:t>
            </a:r>
            <a:r>
              <a:rPr lang="es-ES" altLang="es-ES" sz="1400" b="1" noProof="0" dirty="0" smtClean="0">
                <a:solidFill>
                  <a:srgbClr val="5F5F5F"/>
                </a:solidFill>
              </a:rPr>
              <a:t>ocultación</a:t>
            </a:r>
            <a:r>
              <a:rPr lang="es-ES" altLang="es-ES" sz="1400" b="1" dirty="0" smtClean="0">
                <a:solidFill>
                  <a:srgbClr val="5F5F5F"/>
                </a:solidFill>
              </a:rPr>
              <a:t> del voto del PP </a:t>
            </a:r>
            <a:r>
              <a:rPr lang="es-ES" altLang="es-ES" sz="1400" dirty="0" smtClean="0">
                <a:solidFill>
                  <a:srgbClr val="5F5F5F"/>
                </a:solidFill>
              </a:rPr>
              <a:t>(obtuvo el 26,2% del voto sobre censo en las elecciones autonómicas de 2015 y sólo “recuerda” haberle votado el 24,4% de los entrevistados) y una </a:t>
            </a:r>
            <a:r>
              <a:rPr lang="es-ES" altLang="es-ES" sz="1400" b="1" dirty="0" smtClean="0">
                <a:solidFill>
                  <a:srgbClr val="5F5F5F"/>
                </a:solidFill>
              </a:rPr>
              <a:t>sobrerrepresentación algo mayor para el PSOE </a:t>
            </a:r>
            <a:r>
              <a:rPr lang="es-ES" altLang="es-ES" sz="1400" dirty="0" smtClean="0">
                <a:solidFill>
                  <a:srgbClr val="5F5F5F"/>
                </a:solidFill>
              </a:rPr>
              <a:t>(le votó el 25,5% y un 32,4% recuerda haberlo hecho). </a:t>
            </a:r>
          </a:p>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r>
              <a:rPr lang="es-ES" altLang="es-ES" sz="1400" dirty="0" smtClean="0">
                <a:solidFill>
                  <a:srgbClr val="5F5F5F"/>
                </a:solidFill>
              </a:rPr>
              <a:t>Por lo que se refiere a los nuevos partidos, </a:t>
            </a:r>
            <a:r>
              <a:rPr lang="es-ES" altLang="es-ES" sz="1400" b="1" dirty="0" smtClean="0">
                <a:solidFill>
                  <a:srgbClr val="5F5F5F"/>
                </a:solidFill>
              </a:rPr>
              <a:t>Podemos</a:t>
            </a:r>
            <a:r>
              <a:rPr lang="es-ES" altLang="es-ES" sz="1400" dirty="0" smtClean="0">
                <a:solidFill>
                  <a:srgbClr val="5F5F5F"/>
                </a:solidFill>
              </a:rPr>
              <a:t> y </a:t>
            </a:r>
            <a:r>
              <a:rPr lang="es-ES" altLang="es-ES" sz="1400" b="1" dirty="0" smtClean="0">
                <a:solidFill>
                  <a:srgbClr val="5F5F5F"/>
                </a:solidFill>
              </a:rPr>
              <a:t>Ciudadanos</a:t>
            </a:r>
            <a:r>
              <a:rPr lang="es-ES" altLang="es-ES" sz="1400" dirty="0" smtClean="0">
                <a:solidFill>
                  <a:srgbClr val="5F5F5F"/>
                </a:solidFill>
              </a:rPr>
              <a:t>, se advierte que el recuerdo hacia ambos se encuentra inflado, especialmente en el caso de Ciudadanos, en el que el recuerdo de voto (9,9%) es significativamente más elevado que el voto que obtuvo en las elecciones (6,0%). Estos desajustes en el recuerdo de voto dan lugar a un </a:t>
            </a:r>
            <a:r>
              <a:rPr lang="es-ES" altLang="es-ES" sz="1400" b="1" dirty="0" smtClean="0">
                <a:solidFill>
                  <a:srgbClr val="5F5F5F"/>
                </a:solidFill>
              </a:rPr>
              <a:t>sesgo</a:t>
            </a:r>
            <a:r>
              <a:rPr lang="es-ES" altLang="es-ES" sz="1400" dirty="0" smtClean="0">
                <a:solidFill>
                  <a:srgbClr val="5F5F5F"/>
                </a:solidFill>
              </a:rPr>
              <a:t> que tiene gran importancia </a:t>
            </a:r>
            <a:r>
              <a:rPr lang="es-ES" altLang="es-ES" sz="1400" b="1" dirty="0" smtClean="0">
                <a:solidFill>
                  <a:srgbClr val="5F5F5F"/>
                </a:solidFill>
              </a:rPr>
              <a:t>a la hora de llevar  a cabo la estimación de voto</a:t>
            </a:r>
            <a:r>
              <a:rPr lang="es-ES" altLang="es-ES" sz="1400" dirty="0" smtClean="0">
                <a:solidFill>
                  <a:srgbClr val="5F5F5F"/>
                </a:solidFill>
              </a:rPr>
              <a:t>.</a:t>
            </a:r>
          </a:p>
          <a:p>
            <a:pPr marL="263525" lvl="0" indent="-263525" algn="just">
              <a:lnSpc>
                <a:spcPct val="120000"/>
              </a:lnSpc>
              <a:spcBef>
                <a:spcPct val="45000"/>
              </a:spcBef>
              <a:spcAft>
                <a:spcPct val="45000"/>
              </a:spcAft>
              <a:buFont typeface="Wingdings" pitchFamily="2" charset="2"/>
              <a:buChar char="Ø"/>
              <a:defRPr/>
            </a:pPr>
            <a:r>
              <a:rPr kumimoji="0" lang="es-ES" altLang="es-ES" sz="1400" b="0" i="0" u="none" strike="noStrike" kern="1200" cap="none" spc="0" normalizeH="0" baseline="0" noProof="0" dirty="0" smtClean="0">
                <a:ln>
                  <a:noFill/>
                </a:ln>
                <a:solidFill>
                  <a:srgbClr val="5F5F5F"/>
                </a:solidFill>
                <a:effectLst/>
                <a:uLnTx/>
                <a:uFillTx/>
                <a:ea typeface="+mn-ea"/>
                <a:cs typeface="+mn-cs"/>
              </a:rPr>
              <a:t>El</a:t>
            </a:r>
            <a:r>
              <a:rPr kumimoji="0" lang="es-ES" altLang="es-ES" sz="1400" b="0" i="0" u="none" strike="noStrike" kern="1200" cap="none" spc="0" normalizeH="0" noProof="0" dirty="0" smtClean="0">
                <a:ln>
                  <a:noFill/>
                </a:ln>
                <a:solidFill>
                  <a:srgbClr val="5F5F5F"/>
                </a:solidFill>
                <a:effectLst/>
                <a:uLnTx/>
                <a:uFillTx/>
                <a:ea typeface="+mn-ea"/>
                <a:cs typeface="+mn-cs"/>
              </a:rPr>
              <a:t> </a:t>
            </a:r>
            <a:r>
              <a:rPr kumimoji="0" lang="es-ES" altLang="es-ES" sz="1400" b="1" i="0" u="none" strike="noStrike" kern="1200" cap="none" spc="0" normalizeH="0" noProof="0" dirty="0" smtClean="0">
                <a:ln>
                  <a:noFill/>
                </a:ln>
                <a:solidFill>
                  <a:srgbClr val="5F5F5F"/>
                </a:solidFill>
                <a:effectLst/>
                <a:uLnTx/>
                <a:uFillTx/>
                <a:ea typeface="+mn-ea"/>
                <a:cs typeface="+mn-cs"/>
              </a:rPr>
              <a:t>PSOE aventaja al PP en todos los indicadores directos de voto</a:t>
            </a:r>
            <a:r>
              <a:rPr kumimoji="0" lang="es-ES" altLang="es-ES" sz="1400" b="0" i="0" u="none" strike="noStrike" kern="1200" cap="none" spc="0" normalizeH="0" noProof="0" dirty="0" smtClean="0">
                <a:ln>
                  <a:noFill/>
                </a:ln>
                <a:solidFill>
                  <a:srgbClr val="5F5F5F"/>
                </a:solidFill>
                <a:effectLst/>
                <a:uLnTx/>
                <a:uFillTx/>
                <a:ea typeface="+mn-ea"/>
                <a:cs typeface="+mn-cs"/>
              </a:rPr>
              <a:t>, lo que podría explicarse en parte por este sesgo previamente señalado; por detrás del PP aparece </a:t>
            </a:r>
            <a:r>
              <a:rPr lang="es-ES" altLang="es-ES" sz="1400" b="1" dirty="0" smtClean="0">
                <a:solidFill>
                  <a:srgbClr val="5F5F5F"/>
                </a:solidFill>
              </a:rPr>
              <a:t>Ciudadanos</a:t>
            </a:r>
            <a:r>
              <a:rPr lang="es-ES" altLang="es-ES" sz="1400" dirty="0" smtClean="0">
                <a:solidFill>
                  <a:srgbClr val="5F5F5F"/>
                </a:solidFill>
              </a:rPr>
              <a:t> (10,2% en intención de voto y 14,2% en voto + simpatía) y </a:t>
            </a:r>
            <a:r>
              <a:rPr kumimoji="0" lang="es-ES" altLang="es-ES" sz="1400" b="0" i="0" u="none" strike="noStrike" kern="1200" cap="none" spc="0" normalizeH="0" noProof="0" dirty="0" smtClean="0">
                <a:ln>
                  <a:noFill/>
                </a:ln>
                <a:solidFill>
                  <a:srgbClr val="5F5F5F"/>
                </a:solidFill>
                <a:effectLst/>
                <a:uLnTx/>
                <a:uFillTx/>
                <a:ea typeface="+mn-ea"/>
                <a:cs typeface="+mn-cs"/>
              </a:rPr>
              <a:t>en cuarto lugar</a:t>
            </a:r>
            <a:r>
              <a:rPr lang="es-ES" altLang="es-ES" sz="1400" dirty="0" smtClean="0">
                <a:solidFill>
                  <a:srgbClr val="5F5F5F"/>
                </a:solidFill>
              </a:rPr>
              <a:t> </a:t>
            </a:r>
            <a:r>
              <a:rPr kumimoji="0" lang="es-ES" altLang="es-ES" sz="1400" b="1" i="0" u="none" strike="noStrike" kern="1200" cap="none" spc="0" normalizeH="0" noProof="0" dirty="0" smtClean="0">
                <a:ln>
                  <a:noFill/>
                </a:ln>
                <a:solidFill>
                  <a:srgbClr val="5F5F5F"/>
                </a:solidFill>
                <a:effectLst/>
                <a:uLnTx/>
                <a:uFillTx/>
                <a:ea typeface="+mn-ea"/>
                <a:cs typeface="+mn-cs"/>
              </a:rPr>
              <a:t>Podemos</a:t>
            </a:r>
            <a:r>
              <a:rPr kumimoji="0" lang="es-ES" altLang="es-ES" sz="1400" b="0" i="0" u="none" strike="noStrike" kern="1200" cap="none" spc="0" normalizeH="0" noProof="0" dirty="0" smtClean="0">
                <a:ln>
                  <a:noFill/>
                </a:ln>
                <a:solidFill>
                  <a:srgbClr val="5F5F5F"/>
                </a:solidFill>
                <a:effectLst/>
                <a:uLnTx/>
                <a:uFillTx/>
                <a:ea typeface="+mn-ea"/>
                <a:cs typeface="+mn-cs"/>
              </a:rPr>
              <a:t> (7,2% y 8,2%, respectivamente).</a:t>
            </a:r>
            <a:endParaRPr kumimoji="0" lang="es-ES" altLang="es-ES" sz="1400" b="0" i="0" u="none" strike="noStrike" kern="1200" cap="none" spc="0" normalizeH="0" baseline="0" noProof="0" dirty="0">
              <a:ln>
                <a:noFill/>
              </a:ln>
              <a:solidFill>
                <a:srgbClr val="5F5F5F"/>
              </a:solidFill>
              <a:effectLst/>
              <a:uLnTx/>
              <a:uFillTx/>
              <a:ea typeface="+mn-ea"/>
              <a:cs typeface="+mn-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0648"/>
            <a:ext cx="8229600" cy="576064"/>
          </a:xfrm>
        </p:spPr>
        <p:txBody>
          <a:bodyPr>
            <a:normAutofit/>
          </a:bodyPr>
          <a:lstStyle/>
          <a:p>
            <a:r>
              <a:rPr lang="es-ES" sz="2400" dirty="0" smtClean="0">
                <a:latin typeface="+mn-lt"/>
                <a:cs typeface="Traditional Arabic" pitchFamily="18" charset="-78"/>
              </a:rPr>
              <a:t>Los indicadores de voto</a:t>
            </a:r>
            <a:endParaRPr lang="es-ES" sz="2400" dirty="0">
              <a:latin typeface="+mn-lt"/>
              <a:cs typeface="Traditional Arabic" pitchFamily="18" charset="-78"/>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44</a:t>
            </a:fld>
            <a:endParaRPr lang="es-ES"/>
          </a:p>
        </p:txBody>
      </p:sp>
      <p:graphicFrame>
        <p:nvGraphicFramePr>
          <p:cNvPr id="7" name="6 Tabla"/>
          <p:cNvGraphicFramePr>
            <a:graphicFrameLocks noGrp="1"/>
          </p:cNvGraphicFramePr>
          <p:nvPr/>
        </p:nvGraphicFramePr>
        <p:xfrm>
          <a:off x="1367644" y="1772816"/>
          <a:ext cx="6408712" cy="4239565"/>
        </p:xfrm>
        <a:graphic>
          <a:graphicData uri="http://schemas.openxmlformats.org/drawingml/2006/table">
            <a:tbl>
              <a:tblPr firstRow="1" bandRow="1">
                <a:tableStyleId>{5C22544A-7EE6-4342-B048-85BDC9FD1C3A}</a:tableStyleId>
              </a:tblPr>
              <a:tblGrid>
                <a:gridCol w="1953378"/>
                <a:gridCol w="1302253"/>
                <a:gridCol w="1051027"/>
                <a:gridCol w="1051027"/>
                <a:gridCol w="1051027"/>
              </a:tblGrid>
              <a:tr h="220681">
                <a:tc>
                  <a:txBody>
                    <a:bodyPr/>
                    <a:lstStyle/>
                    <a:p>
                      <a:pPr>
                        <a:lnSpc>
                          <a:spcPct val="100000"/>
                        </a:lnSpc>
                      </a:pPr>
                      <a:endParaRPr lang="es-ES" sz="1400" dirty="0"/>
                    </a:p>
                  </a:txBody>
                  <a:tcPr anchor="b">
                    <a:lnR w="28575" cap="flat" cmpd="sng" algn="ctr">
                      <a:solidFill>
                        <a:schemeClr val="accent1"/>
                      </a:solidFill>
                      <a:prstDash val="solid"/>
                      <a:round/>
                      <a:headEnd type="none" w="med" len="med"/>
                      <a:tailEnd type="none" w="med" len="med"/>
                    </a:lnR>
                  </a:tcPr>
                </a:tc>
                <a:tc>
                  <a:txBody>
                    <a:bodyPr/>
                    <a:lstStyle/>
                    <a:p>
                      <a:pPr algn="ctr"/>
                      <a:r>
                        <a:rPr lang="es-ES" sz="1100" dirty="0" smtClean="0"/>
                        <a:t>Resultado</a:t>
                      </a:r>
                      <a:r>
                        <a:rPr lang="es-ES" sz="1100" baseline="0" dirty="0" smtClean="0"/>
                        <a:t> 2015 (sobre censo)</a:t>
                      </a:r>
                      <a:endParaRPr lang="es-ES" sz="1100" dirty="0"/>
                    </a:p>
                  </a:txBody>
                  <a:tcPr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pPr algn="ctr"/>
                      <a:r>
                        <a:rPr lang="es-ES" sz="1100" dirty="0" smtClean="0"/>
                        <a:t>Recuerdo de</a:t>
                      </a:r>
                      <a:r>
                        <a:rPr lang="es-ES" sz="1100" baseline="0" dirty="0" smtClean="0"/>
                        <a:t> voto</a:t>
                      </a:r>
                      <a:endParaRPr lang="es-ES" sz="11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100" dirty="0" smtClean="0"/>
                        <a:t>Intención de voto</a:t>
                      </a: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100" dirty="0" smtClean="0"/>
                        <a:t>Voto </a:t>
                      </a:r>
                      <a:r>
                        <a:rPr lang="es-ES" sz="1100" baseline="0" dirty="0" smtClean="0"/>
                        <a:t> + Simpatía</a:t>
                      </a: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r>
              <a:tr h="313707">
                <a:tc>
                  <a:txBody>
                    <a:bodyPr/>
                    <a:lstStyle/>
                    <a:p>
                      <a:pPr>
                        <a:lnSpc>
                          <a:spcPct val="100000"/>
                        </a:lnSpc>
                      </a:pPr>
                      <a:r>
                        <a:rPr lang="es-ES" sz="1400" b="1" dirty="0" smtClean="0"/>
                        <a:t>PP</a:t>
                      </a:r>
                      <a:endParaRPr lang="es-ES" sz="1400" b="1" dirty="0"/>
                    </a:p>
                  </a:txBody>
                  <a:tcPr anchor="ctr">
                    <a:lnR w="28575" cap="flat" cmpd="sng" algn="ctr">
                      <a:solidFill>
                        <a:schemeClr val="accent1"/>
                      </a:solidFill>
                      <a:prstDash val="solid"/>
                      <a:round/>
                      <a:headEnd type="none" w="med" len="med"/>
                      <a:tailEnd type="none" w="med" len="med"/>
                    </a:lnR>
                  </a:tcPr>
                </a:tc>
                <a:tc>
                  <a:txBody>
                    <a:bodyPr/>
                    <a:lstStyle/>
                    <a:p>
                      <a:pPr algn="ctr" fontAlgn="b"/>
                      <a:r>
                        <a:rPr lang="es-ES" sz="1400" b="1" i="0" u="none" strike="noStrike" dirty="0">
                          <a:latin typeface="+mn-lt"/>
                        </a:rPr>
                        <a:t>26,22</a:t>
                      </a:r>
                    </a:p>
                  </a:txBody>
                  <a:tcPr marL="7620" marR="7620" marT="762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pPr algn="ctr"/>
                      <a:r>
                        <a:rPr lang="es-ES" sz="1400" dirty="0" smtClean="0"/>
                        <a:t>24,4</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400" dirty="0" smtClean="0"/>
                        <a:t>21,4</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400" dirty="0" smtClean="0"/>
                        <a:t>25,9</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r>
              <a:tr h="313707">
                <a:tc>
                  <a:txBody>
                    <a:bodyPr/>
                    <a:lstStyle/>
                    <a:p>
                      <a:pPr>
                        <a:lnSpc>
                          <a:spcPct val="100000"/>
                        </a:lnSpc>
                      </a:pPr>
                      <a:r>
                        <a:rPr lang="es-ES" sz="1400" b="1" dirty="0" smtClean="0"/>
                        <a:t>PSOE</a:t>
                      </a:r>
                      <a:endParaRPr lang="es-ES" sz="1400" b="1" dirty="0"/>
                    </a:p>
                  </a:txBody>
                  <a:tcPr anchor="ctr">
                    <a:lnR w="28575" cap="flat" cmpd="sng" algn="ctr">
                      <a:solidFill>
                        <a:schemeClr val="accent1"/>
                      </a:solidFill>
                      <a:prstDash val="solid"/>
                      <a:round/>
                      <a:headEnd type="none" w="med" len="med"/>
                      <a:tailEnd type="none" w="med" len="med"/>
                    </a:lnR>
                  </a:tcPr>
                </a:tc>
                <a:tc>
                  <a:txBody>
                    <a:bodyPr/>
                    <a:lstStyle/>
                    <a:p>
                      <a:pPr algn="ctr" fontAlgn="b"/>
                      <a:r>
                        <a:rPr lang="es-ES" sz="1400" b="1" i="0" u="none" strike="noStrike" dirty="0">
                          <a:latin typeface="+mn-lt"/>
                        </a:rPr>
                        <a:t>25,25</a:t>
                      </a:r>
                    </a:p>
                  </a:txBody>
                  <a:tcPr marL="7620" marR="7620" marT="762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pPr algn="ctr"/>
                      <a:r>
                        <a:rPr lang="es-ES" sz="1400" dirty="0" smtClean="0"/>
                        <a:t>32,4</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400" dirty="0" smtClean="0"/>
                        <a:t>30,7</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400" dirty="0" smtClean="0"/>
                        <a:t>36,7</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r>
              <a:tr h="313707">
                <a:tc>
                  <a:txBody>
                    <a:bodyPr/>
                    <a:lstStyle/>
                    <a:p>
                      <a:pPr>
                        <a:lnSpc>
                          <a:spcPct val="100000"/>
                        </a:lnSpc>
                      </a:pPr>
                      <a:r>
                        <a:rPr lang="es-ES" sz="1400" b="1" dirty="0" smtClean="0"/>
                        <a:t>Podemos</a:t>
                      </a:r>
                      <a:endParaRPr lang="es-ES" sz="1400" b="1" dirty="0"/>
                    </a:p>
                  </a:txBody>
                  <a:tcPr anchor="ctr">
                    <a:lnR w="28575" cap="flat" cmpd="sng" algn="ctr">
                      <a:solidFill>
                        <a:schemeClr val="accent1"/>
                      </a:solidFill>
                      <a:prstDash val="solid"/>
                      <a:round/>
                      <a:headEnd type="none" w="med" len="med"/>
                      <a:tailEnd type="none" w="med" len="med"/>
                    </a:lnR>
                  </a:tcPr>
                </a:tc>
                <a:tc>
                  <a:txBody>
                    <a:bodyPr/>
                    <a:lstStyle/>
                    <a:p>
                      <a:pPr algn="ctr" fontAlgn="b"/>
                      <a:r>
                        <a:rPr lang="es-ES" sz="1400" b="1" i="0" u="none" strike="noStrike" dirty="0">
                          <a:latin typeface="+mn-lt"/>
                        </a:rPr>
                        <a:t>6,82</a:t>
                      </a:r>
                    </a:p>
                  </a:txBody>
                  <a:tcPr marL="7620" marR="7620" marT="762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pPr algn="ctr"/>
                      <a:r>
                        <a:rPr lang="es-ES" sz="1400" dirty="0" smtClean="0"/>
                        <a:t>8,4</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400" dirty="0" smtClean="0"/>
                        <a:t>7,2</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400" dirty="0" smtClean="0"/>
                        <a:t>8,2</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r>
              <a:tr h="313707">
                <a:tc>
                  <a:txBody>
                    <a:bodyPr/>
                    <a:lstStyle/>
                    <a:p>
                      <a:pPr>
                        <a:lnSpc>
                          <a:spcPct val="100000"/>
                        </a:lnSpc>
                      </a:pPr>
                      <a:r>
                        <a:rPr lang="es-ES" sz="1400" b="1" dirty="0" smtClean="0"/>
                        <a:t>Ciudadanos</a:t>
                      </a:r>
                      <a:endParaRPr lang="es-ES" sz="1400" b="1" dirty="0"/>
                    </a:p>
                  </a:txBody>
                  <a:tcPr anchor="ctr">
                    <a:lnR w="28575"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400" b="1" i="0" u="none" strike="noStrike" dirty="0">
                          <a:latin typeface="+mn-lt"/>
                        </a:rPr>
                        <a:t>6,04</a:t>
                      </a:r>
                    </a:p>
                  </a:txBody>
                  <a:tcPr marL="7620" marR="7620" marT="762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9,9</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10,2</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14,2</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313707">
                <a:tc>
                  <a:txBody>
                    <a:bodyPr/>
                    <a:lstStyle/>
                    <a:p>
                      <a:pPr>
                        <a:lnSpc>
                          <a:spcPct val="100000"/>
                        </a:lnSpc>
                      </a:pPr>
                      <a:r>
                        <a:rPr lang="es-ES" sz="1400" b="1" dirty="0" smtClean="0"/>
                        <a:t>IU (Ganemos-LV-IU)</a:t>
                      </a:r>
                      <a:endParaRPr lang="es-ES" sz="1400" b="1" dirty="0"/>
                    </a:p>
                  </a:txBody>
                  <a:tcPr anchor="ctr">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400" b="1" i="0" u="none" strike="noStrike" dirty="0">
                          <a:latin typeface="+mn-lt"/>
                        </a:rPr>
                        <a:t>2,17</a:t>
                      </a:r>
                    </a:p>
                  </a:txBody>
                  <a:tcPr marL="7620" marR="7620" marT="762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s-ES" sz="1400" dirty="0" smtClean="0"/>
                        <a:t>1,8</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s-ES" sz="1400" dirty="0" smtClean="0"/>
                        <a:t>1,5</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s-ES" sz="1400" dirty="0" smtClean="0"/>
                        <a:t>2,0</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313707">
                <a:tc>
                  <a:txBody>
                    <a:bodyPr/>
                    <a:lstStyle/>
                    <a:p>
                      <a:pPr>
                        <a:lnSpc>
                          <a:spcPct val="100000"/>
                        </a:lnSpc>
                      </a:pPr>
                      <a:r>
                        <a:rPr lang="es-ES" sz="1400" b="1" dirty="0" smtClean="0"/>
                        <a:t>Otro</a:t>
                      </a:r>
                      <a:endParaRPr lang="es-ES" sz="1400" b="1" dirty="0"/>
                    </a:p>
                  </a:txBody>
                  <a:tcPr anchor="ctr">
                    <a:lnR w="28575"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b="1" dirty="0" smtClean="0">
                          <a:latin typeface="+mn-lt"/>
                        </a:rPr>
                        <a:t>2,21</a:t>
                      </a:r>
                      <a:endParaRPr lang="es-ES" sz="1400" b="1" dirty="0">
                        <a:latin typeface="+mn-lt"/>
                      </a:endParaRPr>
                    </a:p>
                  </a:txBody>
                  <a:tcPr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1,3</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1,3</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1,5</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313707">
                <a:tc>
                  <a:txBody>
                    <a:bodyPr/>
                    <a:lstStyle/>
                    <a:p>
                      <a:pPr>
                        <a:lnSpc>
                          <a:spcPct val="100000"/>
                        </a:lnSpc>
                      </a:pPr>
                      <a:r>
                        <a:rPr lang="es-ES" sz="1400" b="1" dirty="0" smtClean="0"/>
                        <a:t>Ninguno </a:t>
                      </a:r>
                      <a:endParaRPr lang="es-ES" sz="1400" b="1" dirty="0"/>
                    </a:p>
                  </a:txBody>
                  <a:tcPr anchor="ctr">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b="1" dirty="0" smtClean="0">
                          <a:latin typeface="+mn-lt"/>
                        </a:rPr>
                        <a:t>-</a:t>
                      </a:r>
                      <a:endParaRPr lang="es-ES" sz="1400" b="1" dirty="0">
                        <a:latin typeface="+mn-lt"/>
                      </a:endParaRPr>
                    </a:p>
                  </a:txBody>
                  <a:tcPr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9,0</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10,4</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7,6</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3707">
                <a:tc>
                  <a:txBody>
                    <a:bodyPr/>
                    <a:lstStyle/>
                    <a:p>
                      <a:pPr>
                        <a:lnSpc>
                          <a:spcPct val="100000"/>
                        </a:lnSpc>
                      </a:pPr>
                      <a:r>
                        <a:rPr lang="es-ES" sz="1400" b="1" dirty="0" smtClean="0"/>
                        <a:t>En blanco/Nulo</a:t>
                      </a:r>
                      <a:endParaRPr lang="es-ES" sz="1400" b="1" dirty="0"/>
                    </a:p>
                  </a:txBody>
                  <a:tcPr anchor="ctr">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b="1" dirty="0" smtClean="0">
                          <a:latin typeface="+mn-lt"/>
                        </a:rPr>
                        <a:t>2,78</a:t>
                      </a:r>
                      <a:endParaRPr lang="es-ES" sz="1400" b="1" dirty="0">
                        <a:latin typeface="+mn-lt"/>
                      </a:endParaRPr>
                    </a:p>
                  </a:txBody>
                  <a:tcPr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4,0</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3,4</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3707">
                <a:tc>
                  <a:txBody>
                    <a:bodyPr/>
                    <a:lstStyle/>
                    <a:p>
                      <a:pPr>
                        <a:lnSpc>
                          <a:spcPct val="100000"/>
                        </a:lnSpc>
                      </a:pPr>
                      <a:r>
                        <a:rPr lang="es-ES" sz="1400" b="1" dirty="0" smtClean="0"/>
                        <a:t>No tenía edad</a:t>
                      </a:r>
                      <a:endParaRPr lang="es-ES" sz="1400" b="1" dirty="0"/>
                    </a:p>
                  </a:txBody>
                  <a:tcPr anchor="ctr">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b="1" dirty="0" smtClean="0">
                          <a:latin typeface="+mn-lt"/>
                        </a:rPr>
                        <a:t>-</a:t>
                      </a:r>
                      <a:endParaRPr lang="es-ES" sz="1400" b="1" dirty="0">
                        <a:latin typeface="+mn-lt"/>
                      </a:endParaRPr>
                    </a:p>
                  </a:txBody>
                  <a:tcPr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2,4</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3707">
                <a:tc>
                  <a:txBody>
                    <a:bodyPr/>
                    <a:lstStyle/>
                    <a:p>
                      <a:pPr>
                        <a:lnSpc>
                          <a:spcPct val="100000"/>
                        </a:lnSpc>
                      </a:pPr>
                      <a:r>
                        <a:rPr lang="es-ES" sz="1400" b="1" dirty="0" smtClean="0"/>
                        <a:t>NS/NC</a:t>
                      </a:r>
                      <a:endParaRPr lang="es-ES" sz="1400" b="1" dirty="0"/>
                    </a:p>
                  </a:txBody>
                  <a:tcPr anchor="ctr">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b="1" dirty="0" smtClean="0">
                          <a:latin typeface="+mn-lt"/>
                        </a:rPr>
                        <a:t>-</a:t>
                      </a:r>
                      <a:endParaRPr lang="es-ES" sz="1400" b="1" dirty="0">
                        <a:latin typeface="+mn-lt"/>
                      </a:endParaRPr>
                    </a:p>
                  </a:txBody>
                  <a:tcPr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6,4</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13,9</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3,9</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975">
                <a:tc>
                  <a:txBody>
                    <a:bodyPr/>
                    <a:lstStyle/>
                    <a:p>
                      <a:pPr>
                        <a:lnSpc>
                          <a:spcPct val="100000"/>
                        </a:lnSpc>
                      </a:pPr>
                      <a:r>
                        <a:rPr lang="es-ES" sz="1400" b="1" dirty="0" smtClean="0"/>
                        <a:t>Abstención</a:t>
                      </a:r>
                      <a:endParaRPr lang="es-ES" sz="1400" b="1" dirty="0"/>
                    </a:p>
                  </a:txBody>
                  <a:tcPr anchor="ctr">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s-ES" sz="1400" b="1" dirty="0" smtClean="0">
                          <a:latin typeface="+mn-lt"/>
                        </a:rPr>
                        <a:t>28,50</a:t>
                      </a:r>
                      <a:endParaRPr lang="es-ES" sz="1400" b="1" dirty="0">
                        <a:latin typeface="+mn-lt"/>
                      </a:endParaRPr>
                    </a:p>
                  </a:txBody>
                  <a:tcPr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s-ES" sz="1400" dirty="0" smtClean="0"/>
                        <a:t>-</a:t>
                      </a:r>
                      <a:endParaRPr lang="es-ES" sz="1400" dirty="0"/>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s-ES" sz="1400" dirty="0" smtClean="0"/>
                        <a:t>-</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s-ES" sz="1400" dirty="0" smtClean="0"/>
                        <a:t>-</a:t>
                      </a:r>
                      <a:endParaRPr lang="es-E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241699">
                <a:tc>
                  <a:txBody>
                    <a:bodyPr/>
                    <a:lstStyle/>
                    <a:p>
                      <a:pPr>
                        <a:lnSpc>
                          <a:spcPct val="100000"/>
                        </a:lnSpc>
                      </a:pPr>
                      <a:r>
                        <a:rPr lang="es-ES" sz="1400" b="1" dirty="0" smtClean="0">
                          <a:solidFill>
                            <a:schemeClr val="bg1"/>
                          </a:solidFill>
                        </a:rPr>
                        <a:t>Total</a:t>
                      </a:r>
                      <a:endParaRPr lang="es-ES" sz="1400" b="1" dirty="0">
                        <a:solidFill>
                          <a:schemeClr val="bg1"/>
                        </a:solidFill>
                      </a:endParaRPr>
                    </a:p>
                  </a:txBody>
                  <a:tcPr anchor="ctr">
                    <a:lnR w="28575" cap="flat" cmpd="sng" algn="ctr">
                      <a:solidFill>
                        <a:schemeClr val="accent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solidFill>
                  </a:tcPr>
                </a:tc>
                <a:tc>
                  <a:txBody>
                    <a:bodyPr/>
                    <a:lstStyle/>
                    <a:p>
                      <a:pPr algn="ctr"/>
                      <a:r>
                        <a:rPr lang="es-ES" sz="1400" b="1" dirty="0" smtClean="0">
                          <a:solidFill>
                            <a:schemeClr val="bg1"/>
                          </a:solidFill>
                        </a:rPr>
                        <a:t>100,00</a:t>
                      </a:r>
                      <a:endParaRPr lang="es-ES" sz="1400" b="1" dirty="0">
                        <a:solidFill>
                          <a:schemeClr val="bg1"/>
                        </a:solidFill>
                      </a:endParaRPr>
                    </a:p>
                  </a:txBody>
                  <a:tcPr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solidFill>
                  </a:tcPr>
                </a:tc>
                <a:tc>
                  <a:txBody>
                    <a:bodyPr/>
                    <a:lstStyle/>
                    <a:p>
                      <a:pPr algn="ctr"/>
                      <a:r>
                        <a:rPr lang="es-ES" sz="1400" b="1" dirty="0" smtClean="0">
                          <a:solidFill>
                            <a:schemeClr val="bg1"/>
                          </a:solidFill>
                        </a:rPr>
                        <a:t>100,0</a:t>
                      </a:r>
                      <a:endParaRPr lang="es-ES" sz="1400" b="1" dirty="0">
                        <a:solidFill>
                          <a:schemeClr val="bg1"/>
                        </a:solidFill>
                      </a:endParaRPr>
                    </a:p>
                  </a:txBody>
                  <a:tcPr anchor="ctr">
                    <a:lnL w="28575"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solidFill>
                  </a:tcPr>
                </a:tc>
                <a:tc>
                  <a:txBody>
                    <a:bodyPr/>
                    <a:lstStyle/>
                    <a:p>
                      <a:pPr algn="ctr"/>
                      <a:r>
                        <a:rPr lang="es-ES" sz="1400" b="1" dirty="0" smtClean="0">
                          <a:solidFill>
                            <a:schemeClr val="bg1"/>
                          </a:solidFill>
                        </a:rPr>
                        <a:t>100,0</a:t>
                      </a:r>
                      <a:endParaRPr lang="es-ES" sz="14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solidFill>
                  </a:tcPr>
                </a:tc>
                <a:tc>
                  <a:txBody>
                    <a:bodyPr/>
                    <a:lstStyle/>
                    <a:p>
                      <a:pPr algn="ctr"/>
                      <a:r>
                        <a:rPr lang="es-ES" sz="1400" b="1" dirty="0" smtClean="0">
                          <a:solidFill>
                            <a:schemeClr val="bg1"/>
                          </a:solidFill>
                        </a:rPr>
                        <a:t>100,0</a:t>
                      </a:r>
                      <a:endParaRPr lang="es-ES" sz="14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solidFill>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706090"/>
          </a:xfrm>
        </p:spPr>
        <p:txBody>
          <a:bodyPr>
            <a:normAutofit/>
          </a:bodyPr>
          <a:lstStyle/>
          <a:p>
            <a:r>
              <a:rPr lang="es-ES" sz="2400" dirty="0" smtClean="0">
                <a:solidFill>
                  <a:srgbClr val="C00000"/>
                </a:solidFill>
                <a:latin typeface="+mn-lt"/>
              </a:rPr>
              <a:t>El sentimiento de rechazo</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45</a:t>
            </a:fld>
            <a:endParaRPr lang="es-ES"/>
          </a:p>
        </p:txBody>
      </p:sp>
      <p:sp>
        <p:nvSpPr>
          <p:cNvPr id="6" name="Rectangle 2"/>
          <p:cNvSpPr txBox="1">
            <a:spLocks noChangeArrowheads="1"/>
          </p:cNvSpPr>
          <p:nvPr/>
        </p:nvSpPr>
        <p:spPr>
          <a:xfrm>
            <a:off x="575556" y="1412776"/>
            <a:ext cx="7992888" cy="4824536"/>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r>
              <a:rPr lang="es-ES" altLang="es-ES" sz="1400" baseline="0" dirty="0" smtClean="0">
                <a:solidFill>
                  <a:srgbClr val="5F5F5F"/>
                </a:solidFill>
              </a:rPr>
              <a:t>Un indicador que viene a mostrar –por  exclusión-- el </a:t>
            </a:r>
            <a:r>
              <a:rPr lang="es-ES" altLang="es-ES" sz="1400" b="1" baseline="0" dirty="0" smtClean="0">
                <a:solidFill>
                  <a:srgbClr val="5F5F5F"/>
                </a:solidFill>
              </a:rPr>
              <a:t>potencial techo electoral </a:t>
            </a:r>
            <a:r>
              <a:rPr lang="es-ES" altLang="es-ES" sz="1400" baseline="0" dirty="0" smtClean="0">
                <a:solidFill>
                  <a:srgbClr val="5F5F5F"/>
                </a:solidFill>
              </a:rPr>
              <a:t>de un partido es</a:t>
            </a:r>
            <a:r>
              <a:rPr lang="es-ES" altLang="es-ES" sz="1400" dirty="0" smtClean="0">
                <a:solidFill>
                  <a:srgbClr val="5F5F5F"/>
                </a:solidFill>
              </a:rPr>
              <a:t> el </a:t>
            </a:r>
            <a:r>
              <a:rPr lang="es-ES" altLang="es-ES" sz="1400" b="1" dirty="0" smtClean="0">
                <a:solidFill>
                  <a:srgbClr val="5F5F5F"/>
                </a:solidFill>
              </a:rPr>
              <a:t>sentimiento de rechazo</a:t>
            </a:r>
            <a:r>
              <a:rPr lang="es-ES" altLang="es-ES" sz="1400" dirty="0" smtClean="0">
                <a:solidFill>
                  <a:srgbClr val="5F5F5F"/>
                </a:solidFill>
              </a:rPr>
              <a:t>. El partido que inspira un mayor rechazo en Castilla-La Mancha es Podemos, a quien no votaría nunca el 72% de los entrevistados; también IU inspira un fuerte rechazo (63%), seguido del PP (47%) y Ciudadanos (34%). </a:t>
            </a:r>
            <a:r>
              <a:rPr lang="es-ES" altLang="es-ES" sz="1400" b="1" dirty="0" smtClean="0">
                <a:solidFill>
                  <a:srgbClr val="5F5F5F"/>
                </a:solidFill>
              </a:rPr>
              <a:t>El PSOE se destaca como el partido que menor sentimiento de rechazo genera </a:t>
            </a:r>
            <a:r>
              <a:rPr lang="es-ES" altLang="es-ES" sz="1400" dirty="0" smtClean="0">
                <a:solidFill>
                  <a:srgbClr val="5F5F5F"/>
                </a:solidFill>
              </a:rPr>
              <a:t>(sólo el 25% de los entrevistados no le votaría nunca).</a:t>
            </a:r>
          </a:p>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r>
              <a:rPr lang="es-ES" altLang="es-ES" sz="1400" dirty="0" smtClean="0">
                <a:solidFill>
                  <a:srgbClr val="5F5F5F"/>
                </a:solidFill>
              </a:rPr>
              <a:t>El cruce entre el voto emitido y el sentimiento de rechazo que se expresa da lugar a relaciones de interés. Así, se advierte que </a:t>
            </a:r>
            <a:r>
              <a:rPr lang="es-ES" altLang="es-ES" sz="1400" b="1" dirty="0" smtClean="0">
                <a:solidFill>
                  <a:srgbClr val="5F5F5F"/>
                </a:solidFill>
              </a:rPr>
              <a:t>el PP provoca un amplísimo rechazo </a:t>
            </a:r>
            <a:r>
              <a:rPr lang="es-ES" altLang="es-ES" sz="1400" dirty="0" smtClean="0">
                <a:solidFill>
                  <a:srgbClr val="5F5F5F"/>
                </a:solidFill>
              </a:rPr>
              <a:t>entre los </a:t>
            </a:r>
            <a:r>
              <a:rPr lang="es-ES" altLang="es-ES" sz="1400" b="1" dirty="0" smtClean="0">
                <a:solidFill>
                  <a:srgbClr val="5F5F5F"/>
                </a:solidFill>
              </a:rPr>
              <a:t>electorados del PSOE y de Podemos</a:t>
            </a:r>
            <a:r>
              <a:rPr lang="es-ES" altLang="es-ES" sz="1400" dirty="0" smtClean="0">
                <a:solidFill>
                  <a:srgbClr val="5F5F5F"/>
                </a:solidFill>
              </a:rPr>
              <a:t>, por lo que no es de esperar que se produzcan transferencias de voto entre estos partidos. Sólo entre el electorado de Ciudadanos podría conseguir nuevos votantes.</a:t>
            </a:r>
          </a:p>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r>
              <a:rPr lang="es-ES" altLang="es-ES" sz="1400" dirty="0" smtClean="0">
                <a:solidFill>
                  <a:srgbClr val="5F5F5F"/>
                </a:solidFill>
              </a:rPr>
              <a:t>El </a:t>
            </a:r>
            <a:r>
              <a:rPr lang="es-ES" altLang="es-ES" sz="1400" b="1" dirty="0" smtClean="0">
                <a:solidFill>
                  <a:srgbClr val="5F5F5F"/>
                </a:solidFill>
              </a:rPr>
              <a:t>PSOE</a:t>
            </a:r>
            <a:r>
              <a:rPr lang="es-ES" altLang="es-ES" sz="1400" dirty="0" smtClean="0">
                <a:solidFill>
                  <a:srgbClr val="5F5F5F"/>
                </a:solidFill>
              </a:rPr>
              <a:t>, en cambio, </a:t>
            </a:r>
            <a:r>
              <a:rPr lang="es-ES" altLang="es-ES" sz="1400" b="1" dirty="0" smtClean="0">
                <a:solidFill>
                  <a:srgbClr val="5F5F5F"/>
                </a:solidFill>
              </a:rPr>
              <a:t>sólo inspira rechazo en la mitad del electorado del PP </a:t>
            </a:r>
            <a:r>
              <a:rPr lang="es-ES" altLang="es-ES" sz="1400" dirty="0" smtClean="0">
                <a:solidFill>
                  <a:srgbClr val="5F5F5F"/>
                </a:solidFill>
              </a:rPr>
              <a:t>y en </a:t>
            </a:r>
            <a:r>
              <a:rPr lang="es-ES" altLang="es-ES" sz="1400" b="1" dirty="0" smtClean="0">
                <a:solidFill>
                  <a:srgbClr val="5F5F5F"/>
                </a:solidFill>
              </a:rPr>
              <a:t>sectores minoritarios de Podemos y Ciudadanos,</a:t>
            </a:r>
            <a:r>
              <a:rPr lang="es-ES" altLang="es-ES" sz="1400" dirty="0" smtClean="0">
                <a:solidFill>
                  <a:srgbClr val="5F5F5F"/>
                </a:solidFill>
              </a:rPr>
              <a:t> por lo que </a:t>
            </a:r>
            <a:r>
              <a:rPr lang="es-ES" altLang="es-ES" sz="1400" b="1" dirty="0" smtClean="0">
                <a:solidFill>
                  <a:srgbClr val="5F5F5F"/>
                </a:solidFill>
              </a:rPr>
              <a:t>sería susceptible de recibir aportes de votantes procedentes de todos ellos</a:t>
            </a:r>
            <a:r>
              <a:rPr lang="es-ES" altLang="es-ES" sz="1400" dirty="0" smtClean="0">
                <a:solidFill>
                  <a:srgbClr val="5F5F5F"/>
                </a:solidFill>
              </a:rPr>
              <a:t>.</a:t>
            </a:r>
          </a:p>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r>
              <a:rPr lang="es-ES" altLang="es-ES" sz="1400" dirty="0" smtClean="0">
                <a:solidFill>
                  <a:srgbClr val="5F5F5F"/>
                </a:solidFill>
              </a:rPr>
              <a:t>El </a:t>
            </a:r>
            <a:r>
              <a:rPr lang="es-ES" altLang="es-ES" sz="1400" b="1" dirty="0" smtClean="0">
                <a:solidFill>
                  <a:srgbClr val="5F5F5F"/>
                </a:solidFill>
              </a:rPr>
              <a:t>rechazo a Podemos </a:t>
            </a:r>
            <a:r>
              <a:rPr lang="es-ES" altLang="es-ES" sz="1400" dirty="0" smtClean="0">
                <a:solidFill>
                  <a:srgbClr val="5F5F5F"/>
                </a:solidFill>
              </a:rPr>
              <a:t>es </a:t>
            </a:r>
            <a:r>
              <a:rPr lang="es-ES" altLang="es-ES" sz="1400" b="1" dirty="0" smtClean="0">
                <a:solidFill>
                  <a:srgbClr val="5F5F5F"/>
                </a:solidFill>
              </a:rPr>
              <a:t>muy mayoritario </a:t>
            </a:r>
            <a:r>
              <a:rPr lang="es-ES" altLang="es-ES" sz="1400" dirty="0" smtClean="0">
                <a:solidFill>
                  <a:srgbClr val="5F5F5F"/>
                </a:solidFill>
              </a:rPr>
              <a:t>entre los votantes de </a:t>
            </a:r>
            <a:r>
              <a:rPr lang="es-ES" altLang="es-ES" sz="1400" b="1" dirty="0" smtClean="0">
                <a:solidFill>
                  <a:srgbClr val="5F5F5F"/>
                </a:solidFill>
              </a:rPr>
              <a:t>PP</a:t>
            </a:r>
            <a:r>
              <a:rPr lang="es-ES" altLang="es-ES" sz="1400" dirty="0" smtClean="0">
                <a:solidFill>
                  <a:srgbClr val="5F5F5F"/>
                </a:solidFill>
              </a:rPr>
              <a:t> y </a:t>
            </a:r>
            <a:r>
              <a:rPr lang="es-ES" altLang="es-ES" sz="1400" b="1" dirty="0" smtClean="0">
                <a:solidFill>
                  <a:srgbClr val="5F5F5F"/>
                </a:solidFill>
              </a:rPr>
              <a:t>Ciudadanos </a:t>
            </a:r>
            <a:r>
              <a:rPr lang="es-ES" altLang="es-ES" sz="1400" dirty="0" smtClean="0">
                <a:solidFill>
                  <a:srgbClr val="5F5F5F"/>
                </a:solidFill>
              </a:rPr>
              <a:t>y también entre los  del </a:t>
            </a:r>
            <a:r>
              <a:rPr lang="es-ES" altLang="es-ES" sz="1400" b="1" dirty="0" smtClean="0">
                <a:solidFill>
                  <a:srgbClr val="5F5F5F"/>
                </a:solidFill>
              </a:rPr>
              <a:t>PSOE</a:t>
            </a:r>
            <a:r>
              <a:rPr lang="es-ES" altLang="es-ES" sz="1400" dirty="0" smtClean="0">
                <a:solidFill>
                  <a:srgbClr val="5F5F5F"/>
                </a:solidFill>
              </a:rPr>
              <a:t>, lo que permite inferir que pocos flujos de nuevos votantes puede recibir este partido. </a:t>
            </a:r>
            <a:r>
              <a:rPr lang="es-ES" altLang="es-ES" sz="1400" b="1" dirty="0" smtClean="0">
                <a:solidFill>
                  <a:srgbClr val="5F5F5F"/>
                </a:solidFill>
              </a:rPr>
              <a:t>Ciudadanos</a:t>
            </a:r>
            <a:r>
              <a:rPr lang="es-ES" altLang="es-ES" sz="1400" dirty="0" smtClean="0">
                <a:solidFill>
                  <a:srgbClr val="5F5F5F"/>
                </a:solidFill>
              </a:rPr>
              <a:t>, en cambio, solo siente el </a:t>
            </a:r>
            <a:r>
              <a:rPr lang="es-ES" altLang="es-ES" sz="1400" b="1" dirty="0" smtClean="0">
                <a:solidFill>
                  <a:srgbClr val="5F5F5F"/>
                </a:solidFill>
              </a:rPr>
              <a:t>rechazo mayoritario del electorado de Podemos</a:t>
            </a:r>
            <a:r>
              <a:rPr lang="es-ES" altLang="es-ES" sz="1400" dirty="0" smtClean="0">
                <a:solidFill>
                  <a:srgbClr val="5F5F5F"/>
                </a:solidFill>
              </a:rPr>
              <a:t>; podría ampliar su base electoral entre los anteriores votantes del PP y también, en menor medida, del PSOE.</a:t>
            </a:r>
          </a:p>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endParaRPr lang="es-ES" altLang="es-ES" sz="1400" dirty="0" smtClean="0">
              <a:solidFill>
                <a:srgbClr val="5F5F5F"/>
              </a:solidFill>
            </a:endParaRPr>
          </a:p>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endParaRPr kumimoji="0" lang="es-ES" altLang="es-ES" sz="1400" b="0" i="0" u="none" strike="noStrike" kern="1200" cap="none" spc="0" normalizeH="0" baseline="0" noProof="0" dirty="0">
              <a:ln>
                <a:noFill/>
              </a:ln>
              <a:solidFill>
                <a:srgbClr val="5F5F5F"/>
              </a:solidFill>
              <a:effectLst/>
              <a:uLnTx/>
              <a:uFillTx/>
              <a:ea typeface="+mn-ea"/>
              <a:cs typeface="+mn-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09846"/>
            <a:ext cx="8229600" cy="576064"/>
          </a:xfrm>
        </p:spPr>
        <p:txBody>
          <a:bodyPr>
            <a:normAutofit/>
          </a:bodyPr>
          <a:lstStyle/>
          <a:p>
            <a:r>
              <a:rPr lang="es-ES" sz="2400" dirty="0" smtClean="0">
                <a:latin typeface="+mn-lt"/>
                <a:cs typeface="Traditional Arabic" pitchFamily="18" charset="-78"/>
              </a:rPr>
              <a:t>Los sentimientos de rechazo (voto negativo)</a:t>
            </a:r>
            <a:endParaRPr lang="es-ES" sz="2400" dirty="0">
              <a:latin typeface="+mn-lt"/>
              <a:cs typeface="Traditional Arabic" pitchFamily="18" charset="-78"/>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46</a:t>
            </a:fld>
            <a:endParaRPr lang="es-ES"/>
          </a:p>
        </p:txBody>
      </p:sp>
      <p:graphicFrame>
        <p:nvGraphicFramePr>
          <p:cNvPr id="6" name="Object 2"/>
          <p:cNvGraphicFramePr>
            <a:graphicFrameLocks noChangeAspect="1"/>
          </p:cNvGraphicFramePr>
          <p:nvPr/>
        </p:nvGraphicFramePr>
        <p:xfrm>
          <a:off x="467544" y="2348880"/>
          <a:ext cx="4212468"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8" name="7 CuadroTexto"/>
          <p:cNvSpPr txBox="1"/>
          <p:nvPr/>
        </p:nvSpPr>
        <p:spPr>
          <a:xfrm>
            <a:off x="822251" y="1268760"/>
            <a:ext cx="7488832" cy="523220"/>
          </a:xfrm>
          <a:prstGeom prst="rect">
            <a:avLst/>
          </a:prstGeom>
          <a:noFill/>
        </p:spPr>
        <p:txBody>
          <a:bodyPr wrap="square" rtlCol="0">
            <a:spAutoFit/>
          </a:bodyPr>
          <a:lstStyle/>
          <a:p>
            <a:pPr algn="ctr"/>
            <a:r>
              <a:rPr lang="es-ES" sz="1400" b="1" i="1" dirty="0" smtClean="0">
                <a:solidFill>
                  <a:srgbClr val="C00000"/>
                </a:solidFill>
              </a:rPr>
              <a:t>Y de estos partidos, ¿a cuál no votaría Vd. nunca?</a:t>
            </a:r>
          </a:p>
          <a:p>
            <a:pPr algn="ctr"/>
            <a:r>
              <a:rPr lang="es-ES" sz="1400" b="1" i="1" dirty="0" smtClean="0">
                <a:solidFill>
                  <a:srgbClr val="C00000"/>
                </a:solidFill>
              </a:rPr>
              <a:t>(</a:t>
            </a:r>
            <a:r>
              <a:rPr lang="es-ES" sz="1400" b="1" i="1" dirty="0" err="1" smtClean="0">
                <a:solidFill>
                  <a:srgbClr val="C00000"/>
                </a:solidFill>
              </a:rPr>
              <a:t>multirrespuesta</a:t>
            </a:r>
            <a:r>
              <a:rPr lang="es-ES" sz="1400" b="1" i="1" dirty="0" smtClean="0">
                <a:solidFill>
                  <a:srgbClr val="C00000"/>
                </a:solidFill>
              </a:rPr>
              <a:t>)</a:t>
            </a:r>
          </a:p>
        </p:txBody>
      </p:sp>
      <p:graphicFrame>
        <p:nvGraphicFramePr>
          <p:cNvPr id="10" name="9 Tabla"/>
          <p:cNvGraphicFramePr>
            <a:graphicFrameLocks noGrp="1"/>
          </p:cNvGraphicFramePr>
          <p:nvPr/>
        </p:nvGraphicFramePr>
        <p:xfrm>
          <a:off x="4932040" y="2348880"/>
          <a:ext cx="3618394" cy="3409523"/>
        </p:xfrm>
        <a:graphic>
          <a:graphicData uri="http://schemas.openxmlformats.org/drawingml/2006/table">
            <a:tbl>
              <a:tblPr firstRow="1" bandRow="1">
                <a:tableStyleId>{5C22544A-7EE6-4342-B048-85BDC9FD1C3A}</a:tableStyleId>
              </a:tblPr>
              <a:tblGrid>
                <a:gridCol w="1039541"/>
                <a:gridCol w="544635"/>
                <a:gridCol w="648072"/>
                <a:gridCol w="769054"/>
                <a:gridCol w="617092"/>
              </a:tblGrid>
              <a:tr h="351443">
                <a:tc>
                  <a:txBody>
                    <a:bodyPr/>
                    <a:lstStyle/>
                    <a:p>
                      <a:pPr>
                        <a:lnSpc>
                          <a:spcPct val="100000"/>
                        </a:lnSpc>
                      </a:pPr>
                      <a:endParaRPr lang="es-ES" sz="1400" dirty="0"/>
                    </a:p>
                  </a:txBody>
                  <a:tcPr anchor="b"/>
                </a:tc>
                <a:tc gridSpan="4">
                  <a:txBody>
                    <a:bodyPr/>
                    <a:lstStyle/>
                    <a:p>
                      <a:pPr algn="ctr"/>
                      <a:r>
                        <a:rPr lang="es-ES" sz="1200" dirty="0" smtClean="0"/>
                        <a:t>Voto en 2015</a:t>
                      </a:r>
                      <a:endParaRPr lang="es-ES" sz="1200" dirty="0"/>
                    </a:p>
                  </a:txBody>
                  <a:tcPr anchor="ctr"/>
                </a:tc>
                <a:tc hMerge="1">
                  <a:txBody>
                    <a:bodyPr/>
                    <a:lstStyle/>
                    <a:p>
                      <a:pPr algn="ctr"/>
                      <a:endParaRPr lang="es-ES" sz="1200" dirty="0"/>
                    </a:p>
                  </a:txBody>
                  <a:tcPr anchor="ctr">
                    <a:lnL w="12700" cap="flat" cmpd="sng" algn="ctr">
                      <a:solidFill>
                        <a:schemeClr val="bg1"/>
                      </a:solidFill>
                      <a:prstDash val="solid"/>
                      <a:round/>
                      <a:headEnd type="none" w="med" len="med"/>
                      <a:tailEnd type="none" w="med" len="med"/>
                    </a:lnL>
                  </a:tcPr>
                </a:tc>
                <a:tc hMerge="1">
                  <a:txBody>
                    <a:bodyPr/>
                    <a:lstStyle/>
                    <a:p>
                      <a:pPr algn="ctr"/>
                      <a:endParaRPr lang="es-ES" sz="1200" dirty="0"/>
                    </a:p>
                  </a:txBody>
                  <a:tcPr anchor="ctr">
                    <a:lnR w="12700" cap="flat" cmpd="sng" algn="ctr">
                      <a:solidFill>
                        <a:schemeClr val="bg1"/>
                      </a:solidFill>
                      <a:prstDash val="solid"/>
                      <a:round/>
                      <a:headEnd type="none" w="med" len="med"/>
                      <a:tailEnd type="none" w="med" len="med"/>
                    </a:lnR>
                  </a:tcPr>
                </a:tc>
                <a:tc hMerge="1">
                  <a:txBody>
                    <a:bodyPr/>
                    <a:lstStyle/>
                    <a:p>
                      <a:pPr algn="ctr"/>
                      <a:endParaRPr lang="es-ES" sz="1200" dirty="0"/>
                    </a:p>
                  </a:txBody>
                  <a:tcPr anchor="ctr">
                    <a:lnL w="12700" cap="flat" cmpd="sng" algn="ctr">
                      <a:solidFill>
                        <a:schemeClr val="bg1"/>
                      </a:solidFill>
                      <a:prstDash val="solid"/>
                      <a:round/>
                      <a:headEnd type="none" w="med" len="med"/>
                      <a:tailEnd type="none" w="med" len="med"/>
                    </a:lnL>
                  </a:tcPr>
                </a:tc>
              </a:tr>
              <a:tr h="467064">
                <a:tc>
                  <a:txBody>
                    <a:bodyPr/>
                    <a:lstStyle/>
                    <a:p>
                      <a:pPr>
                        <a:lnSpc>
                          <a:spcPct val="100000"/>
                        </a:lnSpc>
                      </a:pPr>
                      <a:endParaRPr lang="es-ES" sz="1400" dirty="0"/>
                    </a:p>
                  </a:txBody>
                  <a:tcPr anchor="b">
                    <a:solidFill>
                      <a:schemeClr val="tx2">
                        <a:lumMod val="40000"/>
                        <a:lumOff val="60000"/>
                      </a:schemeClr>
                    </a:solidFill>
                  </a:tcPr>
                </a:tc>
                <a:tc>
                  <a:txBody>
                    <a:bodyPr/>
                    <a:lstStyle/>
                    <a:p>
                      <a:pPr algn="ctr"/>
                      <a:r>
                        <a:rPr lang="es-ES" sz="1200" dirty="0" smtClean="0"/>
                        <a:t>PP</a:t>
                      </a:r>
                      <a:endParaRPr lang="es-ES" sz="1200" dirty="0"/>
                    </a:p>
                  </a:txBody>
                  <a:tcPr anchor="ctr">
                    <a:lnR w="1270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gn="ctr"/>
                      <a:r>
                        <a:rPr lang="es-ES" sz="1200" dirty="0" smtClean="0"/>
                        <a:t>PSOE</a:t>
                      </a:r>
                      <a:endParaRPr lang="es-ES" sz="1200" dirty="0"/>
                    </a:p>
                  </a:txBody>
                  <a:tcPr anchor="ctr">
                    <a:lnL w="12700" cap="flat" cmpd="sng" algn="ctr">
                      <a:solidFill>
                        <a:schemeClr val="bg1"/>
                      </a:solidFill>
                      <a:prstDash val="solid"/>
                      <a:round/>
                      <a:headEnd type="none" w="med" len="med"/>
                      <a:tailEnd type="none" w="med" len="med"/>
                    </a:lnL>
                    <a:solidFill>
                      <a:schemeClr val="tx2">
                        <a:lumMod val="40000"/>
                        <a:lumOff val="60000"/>
                      </a:schemeClr>
                    </a:solidFill>
                  </a:tcPr>
                </a:tc>
                <a:tc>
                  <a:txBody>
                    <a:bodyPr/>
                    <a:lstStyle/>
                    <a:p>
                      <a:pPr algn="ctr"/>
                      <a:r>
                        <a:rPr lang="es-ES" sz="1200" dirty="0" smtClean="0"/>
                        <a:t>Podemos</a:t>
                      </a:r>
                      <a:endParaRPr lang="es-ES" sz="1200" dirty="0"/>
                    </a:p>
                  </a:txBody>
                  <a:tcPr anchor="ctr">
                    <a:lnR w="1270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gn="ctr"/>
                      <a:r>
                        <a:rPr lang="es-ES" sz="1200" dirty="0" err="1" smtClean="0"/>
                        <a:t>C’s</a:t>
                      </a:r>
                      <a:endParaRPr lang="es-ES" sz="1200" dirty="0"/>
                    </a:p>
                  </a:txBody>
                  <a:tcPr anchor="ctr">
                    <a:lnL w="12700" cap="flat" cmpd="sng" algn="ctr">
                      <a:solidFill>
                        <a:schemeClr val="bg1"/>
                      </a:solidFill>
                      <a:prstDash val="solid"/>
                      <a:round/>
                      <a:headEnd type="none" w="med" len="med"/>
                      <a:tailEnd type="none" w="med" len="med"/>
                    </a:lnL>
                    <a:solidFill>
                      <a:schemeClr val="tx2">
                        <a:lumMod val="40000"/>
                        <a:lumOff val="60000"/>
                      </a:schemeClr>
                    </a:solidFill>
                  </a:tcPr>
                </a:tc>
              </a:tr>
              <a:tr h="351443">
                <a:tc>
                  <a:txBody>
                    <a:bodyPr/>
                    <a:lstStyle/>
                    <a:p>
                      <a:pPr>
                        <a:lnSpc>
                          <a:spcPct val="100000"/>
                        </a:lnSpc>
                      </a:pPr>
                      <a:r>
                        <a:rPr lang="es-ES" sz="1200" b="1" dirty="0" smtClean="0"/>
                        <a:t>PP</a:t>
                      </a:r>
                      <a:endParaRPr lang="es-ES" sz="1200" b="1" dirty="0"/>
                    </a:p>
                  </a:txBody>
                  <a:tcPr anchor="ctr"/>
                </a:tc>
                <a:tc>
                  <a:txBody>
                    <a:bodyPr/>
                    <a:lstStyle/>
                    <a:p>
                      <a:pPr algn="ctr" fontAlgn="b"/>
                      <a:r>
                        <a:rPr lang="es-ES" sz="1100" b="0" i="0" u="none" strike="noStrike">
                          <a:solidFill>
                            <a:srgbClr val="000000"/>
                          </a:solidFill>
                          <a:latin typeface="Calibri"/>
                        </a:rPr>
                        <a:t>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74</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93</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23</a:t>
                      </a:r>
                    </a:p>
                  </a:txBody>
                  <a:tcPr marL="7620" marR="7620" marT="7620" marB="0" anchor="ctr">
                    <a:lnL w="12700" cap="flat" cmpd="sng" algn="ctr">
                      <a:solidFill>
                        <a:schemeClr val="bg1"/>
                      </a:solidFill>
                      <a:prstDash val="solid"/>
                      <a:round/>
                      <a:headEnd type="none" w="med" len="med"/>
                      <a:tailEnd type="none" w="med" len="med"/>
                    </a:lnL>
                  </a:tcPr>
                </a:tc>
              </a:tr>
              <a:tr h="319939">
                <a:tc>
                  <a:txBody>
                    <a:bodyPr/>
                    <a:lstStyle/>
                    <a:p>
                      <a:pPr>
                        <a:lnSpc>
                          <a:spcPct val="100000"/>
                        </a:lnSpc>
                      </a:pPr>
                      <a:r>
                        <a:rPr lang="es-ES" sz="1200" b="1" dirty="0" smtClean="0"/>
                        <a:t>PSOE</a:t>
                      </a:r>
                      <a:endParaRPr lang="es-ES" sz="1200" b="1" dirty="0"/>
                    </a:p>
                  </a:txBody>
                  <a:tcPr anchor="ctr"/>
                </a:tc>
                <a:tc>
                  <a:txBody>
                    <a:bodyPr/>
                    <a:lstStyle/>
                    <a:p>
                      <a:pPr algn="ctr" fontAlgn="b"/>
                      <a:r>
                        <a:rPr lang="es-ES" sz="1100" b="0" i="0" u="none" strike="noStrike">
                          <a:solidFill>
                            <a:srgbClr val="000000"/>
                          </a:solidFill>
                          <a:latin typeface="Calibri"/>
                        </a:rPr>
                        <a:t>50</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32</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28</a:t>
                      </a:r>
                    </a:p>
                  </a:txBody>
                  <a:tcPr marL="7620" marR="7620" marT="7620" marB="0" anchor="ctr">
                    <a:lnL w="12700" cap="flat" cmpd="sng" algn="ctr">
                      <a:solidFill>
                        <a:schemeClr val="bg1"/>
                      </a:solidFill>
                      <a:prstDash val="solid"/>
                      <a:round/>
                      <a:headEnd type="none" w="med" len="med"/>
                      <a:tailEnd type="none" w="med" len="med"/>
                    </a:lnL>
                  </a:tcPr>
                </a:tc>
              </a:tr>
              <a:tr h="319939">
                <a:tc>
                  <a:txBody>
                    <a:bodyPr/>
                    <a:lstStyle/>
                    <a:p>
                      <a:pPr>
                        <a:lnSpc>
                          <a:spcPct val="100000"/>
                        </a:lnSpc>
                      </a:pPr>
                      <a:r>
                        <a:rPr lang="es-ES" sz="1200" b="1" dirty="0" smtClean="0"/>
                        <a:t>Podemos</a:t>
                      </a:r>
                      <a:endParaRPr lang="es-ES" sz="1200" b="1" dirty="0"/>
                    </a:p>
                  </a:txBody>
                  <a:tcPr anchor="ctr"/>
                </a:tc>
                <a:tc>
                  <a:txBody>
                    <a:bodyPr/>
                    <a:lstStyle/>
                    <a:p>
                      <a:pPr algn="ctr" fontAlgn="b"/>
                      <a:r>
                        <a:rPr lang="es-ES" sz="1100" b="0" i="0" u="none" strike="noStrike">
                          <a:solidFill>
                            <a:srgbClr val="000000"/>
                          </a:solidFill>
                          <a:latin typeface="Calibri"/>
                        </a:rPr>
                        <a:t>98</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70</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2</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92</a:t>
                      </a:r>
                    </a:p>
                  </a:txBody>
                  <a:tcPr marL="7620" marR="7620" marT="7620" marB="0" anchor="ctr">
                    <a:lnL w="12700" cap="flat" cmpd="sng" algn="ctr">
                      <a:solidFill>
                        <a:schemeClr val="bg1"/>
                      </a:solidFill>
                      <a:prstDash val="solid"/>
                      <a:round/>
                      <a:headEnd type="none" w="med" len="med"/>
                      <a:tailEnd type="none" w="med" len="med"/>
                    </a:lnL>
                  </a:tcPr>
                </a:tc>
              </a:tr>
              <a:tr h="319939">
                <a:tc>
                  <a:txBody>
                    <a:bodyPr/>
                    <a:lstStyle/>
                    <a:p>
                      <a:pPr>
                        <a:lnSpc>
                          <a:spcPct val="100000"/>
                        </a:lnSpc>
                      </a:pPr>
                      <a:r>
                        <a:rPr lang="es-ES" sz="1200" b="1" dirty="0" smtClean="0"/>
                        <a:t>Ciudadanos</a:t>
                      </a:r>
                      <a:endParaRPr lang="es-ES" sz="1200" b="1" dirty="0"/>
                    </a:p>
                  </a:txBody>
                  <a:tcPr anchor="ctr"/>
                </a:tc>
                <a:tc>
                  <a:txBody>
                    <a:bodyPr/>
                    <a:lstStyle/>
                    <a:p>
                      <a:pPr algn="ctr" fontAlgn="b"/>
                      <a:r>
                        <a:rPr lang="es-ES" sz="1100" b="0" i="0" u="none" strike="noStrike">
                          <a:solidFill>
                            <a:srgbClr val="000000"/>
                          </a:solidFill>
                          <a:latin typeface="Calibri"/>
                        </a:rPr>
                        <a:t>23</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42</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69</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a:t>
                      </a:r>
                    </a:p>
                  </a:txBody>
                  <a:tcPr marL="7620" marR="7620" marT="7620" marB="0" anchor="ctr">
                    <a:lnL w="12700" cap="flat" cmpd="sng" algn="ctr">
                      <a:solidFill>
                        <a:schemeClr val="bg1"/>
                      </a:solidFill>
                      <a:prstDash val="solid"/>
                      <a:round/>
                      <a:headEnd type="none" w="med" len="med"/>
                      <a:tailEnd type="none" w="med" len="med"/>
                    </a:lnL>
                  </a:tcPr>
                </a:tc>
              </a:tr>
              <a:tr h="319939">
                <a:tc>
                  <a:txBody>
                    <a:bodyPr/>
                    <a:lstStyle/>
                    <a:p>
                      <a:pPr>
                        <a:lnSpc>
                          <a:spcPct val="100000"/>
                        </a:lnSpc>
                      </a:pPr>
                      <a:r>
                        <a:rPr lang="es-ES" sz="1200" b="1" dirty="0" smtClean="0"/>
                        <a:t>IU</a:t>
                      </a:r>
                      <a:endParaRPr lang="es-ES" sz="1200" b="1" dirty="0"/>
                    </a:p>
                  </a:txBody>
                  <a:tcPr anchor="ctr"/>
                </a:tc>
                <a:tc>
                  <a:txBody>
                    <a:bodyPr/>
                    <a:lstStyle/>
                    <a:p>
                      <a:pPr algn="ctr" fontAlgn="b"/>
                      <a:r>
                        <a:rPr lang="es-ES" sz="1100" b="0" i="0" u="none" strike="noStrike">
                          <a:solidFill>
                            <a:srgbClr val="000000"/>
                          </a:solidFill>
                          <a:latin typeface="Calibri"/>
                        </a:rPr>
                        <a:t>89</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56</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20</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72</a:t>
                      </a:r>
                    </a:p>
                  </a:txBody>
                  <a:tcPr marL="7620" marR="7620" marT="7620" marB="0" anchor="ctr">
                    <a:lnL w="12700" cap="flat" cmpd="sng" algn="ctr">
                      <a:solidFill>
                        <a:schemeClr val="bg1"/>
                      </a:solidFill>
                      <a:prstDash val="solid"/>
                      <a:round/>
                      <a:headEnd type="none" w="med" len="med"/>
                      <a:tailEnd type="none" w="med" len="med"/>
                    </a:lnL>
                  </a:tcPr>
                </a:tc>
              </a:tr>
              <a:tr h="319939">
                <a:tc>
                  <a:txBody>
                    <a:bodyPr/>
                    <a:lstStyle/>
                    <a:p>
                      <a:pPr>
                        <a:lnSpc>
                          <a:spcPct val="100000"/>
                        </a:lnSpc>
                      </a:pPr>
                      <a:r>
                        <a:rPr lang="es-ES" sz="1200" b="1" dirty="0" smtClean="0"/>
                        <a:t>PCAS</a:t>
                      </a:r>
                      <a:endParaRPr lang="es-ES" sz="1200" b="1" dirty="0"/>
                    </a:p>
                  </a:txBody>
                  <a:tcPr anchor="ctr"/>
                </a:tc>
                <a:tc>
                  <a:txBody>
                    <a:bodyPr/>
                    <a:lstStyle/>
                    <a:p>
                      <a:pPr algn="ctr" fontAlgn="b"/>
                      <a:r>
                        <a:rPr lang="es-ES" sz="1100" b="0" i="0" u="none" strike="noStrike">
                          <a:solidFill>
                            <a:srgbClr val="000000"/>
                          </a:solidFill>
                          <a:latin typeface="Calibri"/>
                        </a:rPr>
                        <a:t>59</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54</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55</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48</a:t>
                      </a:r>
                    </a:p>
                  </a:txBody>
                  <a:tcPr marL="7620" marR="7620" marT="7620" marB="0" anchor="ctr">
                    <a:lnL w="12700" cap="flat" cmpd="sng" algn="ctr">
                      <a:solidFill>
                        <a:schemeClr val="bg1"/>
                      </a:solidFill>
                      <a:prstDash val="solid"/>
                      <a:round/>
                      <a:headEnd type="none" w="med" len="med"/>
                      <a:tailEnd type="none" w="med" len="med"/>
                    </a:lnL>
                  </a:tcPr>
                </a:tc>
              </a:tr>
              <a:tr h="319939">
                <a:tc>
                  <a:txBody>
                    <a:bodyPr/>
                    <a:lstStyle/>
                    <a:p>
                      <a:pPr>
                        <a:lnSpc>
                          <a:spcPct val="100000"/>
                        </a:lnSpc>
                      </a:pPr>
                      <a:r>
                        <a:rPr lang="es-ES" sz="1200" b="1" dirty="0" smtClean="0"/>
                        <a:t>Ninguno</a:t>
                      </a:r>
                      <a:endParaRPr lang="es-ES" sz="1200" b="1" dirty="0"/>
                    </a:p>
                  </a:txBody>
                  <a:tcPr anchor="ctr"/>
                </a:tc>
                <a:tc>
                  <a:txBody>
                    <a:bodyPr/>
                    <a:lstStyle/>
                    <a:p>
                      <a:pPr algn="ctr" fontAlgn="b"/>
                      <a:endParaRPr lang="es-ES" sz="1100" b="0" i="0" u="none" strike="noStrike">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2</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a:t>
                      </a:r>
                    </a:p>
                  </a:txBody>
                  <a:tcPr marL="7620" marR="7620" marT="7620" marB="0" anchor="ctr">
                    <a:lnL w="12700" cap="flat" cmpd="sng" algn="ctr">
                      <a:solidFill>
                        <a:schemeClr val="bg1"/>
                      </a:solidFill>
                      <a:prstDash val="solid"/>
                      <a:round/>
                      <a:headEnd type="none" w="med" len="med"/>
                      <a:tailEnd type="none" w="med" len="med"/>
                    </a:lnL>
                  </a:tcPr>
                </a:tc>
              </a:tr>
              <a:tr h="319939">
                <a:tc>
                  <a:txBody>
                    <a:bodyPr/>
                    <a:lstStyle/>
                    <a:p>
                      <a:pPr>
                        <a:lnSpc>
                          <a:spcPct val="100000"/>
                        </a:lnSpc>
                      </a:pPr>
                      <a:r>
                        <a:rPr lang="es-ES" sz="1200" b="1" dirty="0" smtClean="0"/>
                        <a:t>NC</a:t>
                      </a:r>
                      <a:endParaRPr lang="es-ES" sz="1200" b="1" dirty="0"/>
                    </a:p>
                  </a:txBody>
                  <a:tcPr anchor="ctr"/>
                </a:tc>
                <a:tc>
                  <a:txBody>
                    <a:bodyPr/>
                    <a:lstStyle/>
                    <a:p>
                      <a:pPr algn="ctr" fontAlgn="b"/>
                      <a:r>
                        <a:rPr lang="es-ES" sz="1100" b="0" i="0" u="none" strike="noStrike">
                          <a:solidFill>
                            <a:srgbClr val="000000"/>
                          </a:solidFill>
                          <a:latin typeface="Calibri"/>
                        </a:rPr>
                        <a:t>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endParaRPr lang="es-ES" sz="1100" b="0" i="0" u="none" strike="noStrike">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endParaRPr lang="es-ES" sz="1100" b="0" i="0" u="none" strike="noStrike">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r>
            </a:tbl>
          </a:graphicData>
        </a:graphic>
      </p:graphicFrame>
      <p:sp>
        <p:nvSpPr>
          <p:cNvPr id="14" name="13 Elipse"/>
          <p:cNvSpPr/>
          <p:nvPr/>
        </p:nvSpPr>
        <p:spPr>
          <a:xfrm>
            <a:off x="6084168" y="3861048"/>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Elipse"/>
          <p:cNvSpPr/>
          <p:nvPr/>
        </p:nvSpPr>
        <p:spPr>
          <a:xfrm>
            <a:off x="6084168" y="4509120"/>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Elipse"/>
          <p:cNvSpPr/>
          <p:nvPr/>
        </p:nvSpPr>
        <p:spPr>
          <a:xfrm>
            <a:off x="6671807" y="3238684"/>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Elipse"/>
          <p:cNvSpPr/>
          <p:nvPr/>
        </p:nvSpPr>
        <p:spPr>
          <a:xfrm>
            <a:off x="7380312" y="3227109"/>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Elipse"/>
          <p:cNvSpPr/>
          <p:nvPr/>
        </p:nvSpPr>
        <p:spPr>
          <a:xfrm>
            <a:off x="6676923" y="3861048"/>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Elipse"/>
          <p:cNvSpPr/>
          <p:nvPr/>
        </p:nvSpPr>
        <p:spPr>
          <a:xfrm>
            <a:off x="7380312" y="4186363"/>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Elipse"/>
          <p:cNvSpPr/>
          <p:nvPr/>
        </p:nvSpPr>
        <p:spPr>
          <a:xfrm>
            <a:off x="8079800" y="3861048"/>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Elipse"/>
          <p:cNvSpPr/>
          <p:nvPr/>
        </p:nvSpPr>
        <p:spPr>
          <a:xfrm>
            <a:off x="8079800" y="4509120"/>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Elipse"/>
          <p:cNvSpPr/>
          <p:nvPr/>
        </p:nvSpPr>
        <p:spPr>
          <a:xfrm>
            <a:off x="6671807" y="4509120"/>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22 Elipse"/>
          <p:cNvSpPr/>
          <p:nvPr/>
        </p:nvSpPr>
        <p:spPr>
          <a:xfrm>
            <a:off x="6086726" y="3549866"/>
            <a:ext cx="360040"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648072"/>
          </a:xfrm>
        </p:spPr>
        <p:txBody>
          <a:bodyPr>
            <a:normAutofit/>
          </a:bodyPr>
          <a:lstStyle/>
          <a:p>
            <a:r>
              <a:rPr lang="es-ES" sz="2400" dirty="0" smtClean="0">
                <a:solidFill>
                  <a:srgbClr val="C00000"/>
                </a:solidFill>
                <a:latin typeface="+mn-lt"/>
              </a:rPr>
              <a:t>Las estimaciones de voto</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47</a:t>
            </a:fld>
            <a:endParaRPr lang="es-ES"/>
          </a:p>
        </p:txBody>
      </p:sp>
      <p:sp>
        <p:nvSpPr>
          <p:cNvPr id="6" name="Rectangle 2"/>
          <p:cNvSpPr txBox="1">
            <a:spLocks noChangeArrowheads="1"/>
          </p:cNvSpPr>
          <p:nvPr/>
        </p:nvSpPr>
        <p:spPr>
          <a:xfrm>
            <a:off x="755576" y="2132856"/>
            <a:ext cx="7632848" cy="4176464"/>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lang="es-ES" altLang="es-ES" sz="1400" dirty="0" smtClean="0">
                <a:solidFill>
                  <a:srgbClr val="5F5F5F"/>
                </a:solidFill>
              </a:rPr>
              <a:t>Una advertencia previa al análisis de la estimación de voto resultante es que se ha considerado la hipótesis de que Podemos e IU concurrirían por separado a las elecciones, tal como hicieron en las elecciones autonómicas de 2015. En caso de concurrir juntos, como hicieron en las elecciones generales de junio de 2016, el escenario cambiaría, pero no parece previsible que sufriera un vuelco sustancial.</a:t>
            </a:r>
            <a:endParaRPr lang="es-ES" altLang="es-ES" sz="1400" b="1" dirty="0" smtClean="0">
              <a:solidFill>
                <a:srgbClr val="5F5F5F"/>
              </a:solidFill>
            </a:endParaRP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lang="es-ES" altLang="es-ES" sz="1400" dirty="0" smtClean="0">
                <a:solidFill>
                  <a:srgbClr val="5F5F5F"/>
                </a:solidFill>
              </a:rPr>
              <a:t>Las estimaciones de voto que resultan en esta encuesta apuntan a una </a:t>
            </a:r>
            <a:r>
              <a:rPr lang="es-ES" altLang="es-ES" sz="1400" b="1" dirty="0" smtClean="0">
                <a:solidFill>
                  <a:srgbClr val="5F5F5F"/>
                </a:solidFill>
              </a:rPr>
              <a:t>leve bajada del voto al PP</a:t>
            </a:r>
            <a:r>
              <a:rPr lang="es-ES" altLang="es-ES" sz="1400" dirty="0" smtClean="0">
                <a:solidFill>
                  <a:srgbClr val="5F5F5F"/>
                </a:solidFill>
              </a:rPr>
              <a:t>, que pasaría del 37,5% de los votos al 34,3% y </a:t>
            </a:r>
            <a:r>
              <a:rPr lang="es-ES" altLang="es-ES" sz="1400" b="1" dirty="0" smtClean="0">
                <a:solidFill>
                  <a:srgbClr val="5F5F5F"/>
                </a:solidFill>
              </a:rPr>
              <a:t>se vería superado por el PSOE </a:t>
            </a:r>
            <a:r>
              <a:rPr lang="es-ES" altLang="es-ES" sz="1400" dirty="0" smtClean="0">
                <a:solidFill>
                  <a:srgbClr val="5F5F5F"/>
                </a:solidFill>
              </a:rPr>
              <a:t>(que subiría desde el 36,1% al 37,9%). Entre las opciones menores, tanto Podemos como IU perderían algo de peso electoral (en la hipótesis de que fueran por separado), mientras que </a:t>
            </a:r>
            <a:r>
              <a:rPr lang="es-ES" altLang="es-ES" sz="1400" b="1" dirty="0" smtClean="0">
                <a:solidFill>
                  <a:srgbClr val="5F5F5F"/>
                </a:solidFill>
              </a:rPr>
              <a:t>Ciudadanos</a:t>
            </a:r>
            <a:r>
              <a:rPr lang="es-ES" altLang="es-ES" sz="1400" dirty="0" smtClean="0">
                <a:solidFill>
                  <a:srgbClr val="5F5F5F"/>
                </a:solidFill>
              </a:rPr>
              <a:t> parece subir con fuerza, pasando del 8,6% que obtuvo en 2015 al 12,5% que se le estima actualmente. </a:t>
            </a: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lang="es-ES" altLang="es-ES" sz="1400" dirty="0" smtClean="0">
                <a:solidFill>
                  <a:srgbClr val="5F5F5F"/>
                </a:solidFill>
              </a:rPr>
              <a:t>En cualquier caso, la estimación de voto de Ciudadanos habría que tomarla con ciertas precauciones dado que parece tratarse de un segmento del electorado que no se caracteriza por tener consolidado su comportamiento y ya en encuestas previas se ha tendido a sobreestimar sus resultados. </a:t>
            </a: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endParaRPr kumimoji="0" lang="es-ES" altLang="es-ES" sz="1400" b="0" i="0" u="none" strike="noStrike" kern="1200" cap="none" spc="0" normalizeH="0" baseline="0" noProof="0" dirty="0">
              <a:ln>
                <a:noFill/>
              </a:ln>
              <a:solidFill>
                <a:srgbClr val="5F5F5F"/>
              </a:solidFill>
              <a:effectLst/>
              <a:uLnTx/>
              <a:uFillTx/>
              <a:ea typeface="+mn-ea"/>
              <a:cs typeface="+mn-cs"/>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648072"/>
          </a:xfrm>
        </p:spPr>
        <p:txBody>
          <a:bodyPr>
            <a:normAutofit/>
          </a:bodyPr>
          <a:lstStyle/>
          <a:p>
            <a:r>
              <a:rPr lang="es-ES" sz="2400" dirty="0" smtClean="0">
                <a:latin typeface="+mn-lt"/>
              </a:rPr>
              <a:t>Estimación de voto</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48</a:t>
            </a:fld>
            <a:endParaRPr lang="es-ES"/>
          </a:p>
        </p:txBody>
      </p:sp>
      <p:graphicFrame>
        <p:nvGraphicFramePr>
          <p:cNvPr id="8" name="Object 2"/>
          <p:cNvGraphicFramePr>
            <a:graphicFrameLocks noChangeAspect="1"/>
          </p:cNvGraphicFramePr>
          <p:nvPr/>
        </p:nvGraphicFramePr>
        <p:xfrm>
          <a:off x="827585" y="2111375"/>
          <a:ext cx="7344816" cy="39576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49</a:t>
            </a:fld>
            <a:endParaRPr lang="es-ES"/>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marR="0" lvl="0" indent="0" algn="ctr" fontAlgn="auto">
              <a:lnSpc>
                <a:spcPct val="100000"/>
              </a:lnSpc>
              <a:spcBef>
                <a:spcPts val="0"/>
              </a:spcBef>
              <a:spcAft>
                <a:spcPts val="0"/>
              </a:spcAft>
              <a:buClrTx/>
              <a:buSzTx/>
              <a:buFontTx/>
              <a:buNone/>
              <a:tabLst/>
              <a:defRPr/>
            </a:pPr>
            <a:r>
              <a:rPr lang="es-ES" altLang="es-ES" sz="3200" b="1" i="1" kern="0" dirty="0" smtClean="0">
                <a:solidFill>
                  <a:schemeClr val="bg1"/>
                </a:solidFill>
                <a:effectLst>
                  <a:outerShdw blurRad="38100" dist="38100" dir="2700000" algn="tl">
                    <a:srgbClr val="000000"/>
                  </a:outerShdw>
                </a:effectLst>
                <a:latin typeface="+mn-lt"/>
              </a:rPr>
              <a:t>Transferencias de voto y perfiles electorales</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La situación actual en Castilla-La Mancha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a:t>
            </a:fld>
            <a:endParaRPr lang="es-ES"/>
          </a:p>
        </p:txBody>
      </p:sp>
      <p:sp>
        <p:nvSpPr>
          <p:cNvPr id="9" name="8 CuadroTexto"/>
          <p:cNvSpPr txBox="1"/>
          <p:nvPr/>
        </p:nvSpPr>
        <p:spPr>
          <a:xfrm>
            <a:off x="1331640" y="1196752"/>
            <a:ext cx="6480720" cy="523220"/>
          </a:xfrm>
          <a:prstGeom prst="rect">
            <a:avLst/>
          </a:prstGeom>
          <a:noFill/>
        </p:spPr>
        <p:txBody>
          <a:bodyPr wrap="square" rtlCol="0">
            <a:spAutoFit/>
          </a:bodyPr>
          <a:lstStyle/>
          <a:p>
            <a:pPr algn="ctr"/>
            <a:r>
              <a:rPr lang="es-ES" sz="1400" b="1" i="1" dirty="0" smtClean="0">
                <a:solidFill>
                  <a:srgbClr val="C00000"/>
                </a:solidFill>
              </a:rPr>
              <a:t>En términos generales, ¿cómo calificaría Vd. la situación que atraviesa la Comunidad de Castilla-La Mancha: muy buena, buena, mala o muy mala?</a:t>
            </a:r>
            <a:endParaRPr lang="es-ES" sz="1400" b="1" i="1" dirty="0">
              <a:solidFill>
                <a:srgbClr val="C00000"/>
              </a:solidFill>
            </a:endParaRPr>
          </a:p>
        </p:txBody>
      </p:sp>
      <p:graphicFrame>
        <p:nvGraphicFramePr>
          <p:cNvPr id="11" name="Object 2"/>
          <p:cNvGraphicFramePr>
            <a:graphicFrameLocks noChangeAspect="1"/>
          </p:cNvGraphicFramePr>
          <p:nvPr/>
        </p:nvGraphicFramePr>
        <p:xfrm>
          <a:off x="552684" y="2492896"/>
          <a:ext cx="4019316" cy="368344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0"/>
          <p:cNvSpPr txBox="1">
            <a:spLocks noChangeArrowheads="1"/>
          </p:cNvSpPr>
          <p:nvPr/>
        </p:nvSpPr>
        <p:spPr bwMode="auto">
          <a:xfrm>
            <a:off x="5436096" y="2348880"/>
            <a:ext cx="288032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mn-lt"/>
                <a:ea typeface="Verdana" pitchFamily="34" charset="0"/>
                <a:cs typeface="Verdana" pitchFamily="34" charset="0"/>
              </a:rPr>
              <a:t>Evolución</a:t>
            </a:r>
            <a:endParaRPr lang="es-ES" altLang="es-ES" dirty="0">
              <a:latin typeface="+mn-lt"/>
              <a:ea typeface="Verdana" pitchFamily="34" charset="0"/>
              <a:cs typeface="Verdana" pitchFamily="34" charset="0"/>
            </a:endParaRPr>
          </a:p>
        </p:txBody>
      </p:sp>
      <p:graphicFrame>
        <p:nvGraphicFramePr>
          <p:cNvPr id="12" name="11 Tabla"/>
          <p:cNvGraphicFramePr>
            <a:graphicFrameLocks noGrp="1"/>
          </p:cNvGraphicFramePr>
          <p:nvPr/>
        </p:nvGraphicFramePr>
        <p:xfrm>
          <a:off x="5076054" y="3212976"/>
          <a:ext cx="3528393" cy="2808310"/>
        </p:xfrm>
        <a:graphic>
          <a:graphicData uri="http://schemas.openxmlformats.org/drawingml/2006/table">
            <a:tbl>
              <a:tblPr firstRow="1" bandRow="1">
                <a:tableStyleId>{5C22544A-7EE6-4342-B048-85BDC9FD1C3A}</a:tableStyleId>
              </a:tblPr>
              <a:tblGrid>
                <a:gridCol w="1421191"/>
                <a:gridCol w="581410"/>
                <a:gridCol w="661697"/>
                <a:gridCol w="864095"/>
              </a:tblGrid>
              <a:tr h="497801">
                <a:tc>
                  <a:txBody>
                    <a:bodyPr/>
                    <a:lstStyle/>
                    <a:p>
                      <a:pPr>
                        <a:lnSpc>
                          <a:spcPct val="100000"/>
                        </a:lnSpc>
                      </a:pPr>
                      <a:endParaRPr lang="es-ES" sz="1400" dirty="0"/>
                    </a:p>
                  </a:txBody>
                  <a:tcPr anchor="b"/>
                </a:tc>
                <a:tc>
                  <a:txBody>
                    <a:bodyPr/>
                    <a:lstStyle/>
                    <a:p>
                      <a:pPr algn="ctr"/>
                      <a:r>
                        <a:rPr lang="es-ES" sz="1200" dirty="0" smtClean="0"/>
                        <a:t>Mayo 2015</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smtClean="0"/>
                        <a:t>Mayo 2017</a:t>
                      </a:r>
                      <a:endParaRPr lang="es-E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s-ES" sz="1200" dirty="0" smtClean="0"/>
                        <a:t>Diferencia</a:t>
                      </a:r>
                      <a:endParaRPr lang="es-ES" sz="1200" dirty="0"/>
                    </a:p>
                  </a:txBody>
                  <a:tcPr anchor="ctr">
                    <a:lnL w="12700" cap="flat" cmpd="sng" algn="ctr">
                      <a:solidFill>
                        <a:schemeClr val="bg1"/>
                      </a:solidFill>
                      <a:prstDash val="solid"/>
                      <a:round/>
                      <a:headEnd type="none" w="med" len="med"/>
                      <a:tailEnd type="none" w="med" len="med"/>
                    </a:lnL>
                  </a:tcPr>
                </a:tc>
              </a:tr>
              <a:tr h="497801">
                <a:tc>
                  <a:txBody>
                    <a:bodyPr/>
                    <a:lstStyle/>
                    <a:p>
                      <a:pPr>
                        <a:lnSpc>
                          <a:spcPct val="100000"/>
                        </a:lnSpc>
                      </a:pPr>
                      <a:r>
                        <a:rPr lang="es-ES" sz="1200" b="1" dirty="0" smtClean="0"/>
                        <a:t>Buena</a:t>
                      </a:r>
                      <a:r>
                        <a:rPr lang="es-ES" sz="1200" b="1" baseline="0" dirty="0" smtClean="0"/>
                        <a:t> o muy buena</a:t>
                      </a:r>
                      <a:endParaRPr lang="es-ES" sz="1200" b="1" dirty="0"/>
                    </a:p>
                  </a:txBody>
                  <a:tcPr anchor="ctr"/>
                </a:tc>
                <a:tc>
                  <a:txBody>
                    <a:bodyPr/>
                    <a:lstStyle/>
                    <a:p>
                      <a:pPr algn="ctr" fontAlgn="b"/>
                      <a:r>
                        <a:rPr lang="es-ES" sz="1100" b="0" i="0" u="none" strike="noStrike" dirty="0" smtClean="0">
                          <a:solidFill>
                            <a:srgbClr val="000000"/>
                          </a:solidFill>
                          <a:latin typeface="Calibri"/>
                        </a:rPr>
                        <a:t>24</a:t>
                      </a:r>
                      <a:endParaRPr lang="es-ES" sz="1100" b="0" i="0" u="none" strike="noStrike" dirty="0">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smtClean="0">
                          <a:solidFill>
                            <a:srgbClr val="000000"/>
                          </a:solidFill>
                          <a:latin typeface="Calibri"/>
                        </a:rPr>
                        <a:t>32</a:t>
                      </a:r>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400" b="1" i="0" u="none" strike="noStrike" dirty="0" smtClean="0">
                          <a:solidFill>
                            <a:srgbClr val="000000"/>
                          </a:solidFill>
                          <a:latin typeface="Calibri"/>
                        </a:rPr>
                        <a:t>+8</a:t>
                      </a:r>
                      <a:endParaRPr lang="es-ES" sz="1400" b="1"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Regular</a:t>
                      </a:r>
                      <a:endParaRPr lang="es-ES" sz="1200" b="1" dirty="0"/>
                    </a:p>
                  </a:txBody>
                  <a:tcPr anchor="ctr"/>
                </a:tc>
                <a:tc>
                  <a:txBody>
                    <a:bodyPr/>
                    <a:lstStyle/>
                    <a:p>
                      <a:pPr algn="ctr" fontAlgn="b"/>
                      <a:r>
                        <a:rPr lang="es-ES" sz="1100" b="0" i="0" u="none" strike="noStrike" dirty="0" smtClean="0">
                          <a:solidFill>
                            <a:srgbClr val="000000"/>
                          </a:solidFill>
                          <a:latin typeface="Calibri"/>
                        </a:rPr>
                        <a:t>13</a:t>
                      </a:r>
                      <a:endParaRPr lang="es-ES" sz="1100" b="0" i="0" u="none" strike="noStrike" dirty="0">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smtClean="0">
                          <a:solidFill>
                            <a:srgbClr val="000000"/>
                          </a:solidFill>
                          <a:latin typeface="Calibri"/>
                        </a:rPr>
                        <a:t>20</a:t>
                      </a:r>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Mala o muy mala</a:t>
                      </a:r>
                      <a:endParaRPr lang="es-ES" sz="1200" b="1" dirty="0"/>
                    </a:p>
                  </a:txBody>
                  <a:tcPr anchor="ctr"/>
                </a:tc>
                <a:tc>
                  <a:txBody>
                    <a:bodyPr/>
                    <a:lstStyle/>
                    <a:p>
                      <a:pPr algn="ctr" fontAlgn="b"/>
                      <a:r>
                        <a:rPr lang="es-ES" sz="1100" b="0" i="0" u="none" strike="noStrike" dirty="0" smtClean="0">
                          <a:solidFill>
                            <a:srgbClr val="000000"/>
                          </a:solidFill>
                          <a:latin typeface="Calibri"/>
                        </a:rPr>
                        <a:t>63</a:t>
                      </a:r>
                      <a:endParaRPr lang="es-ES" sz="1100" b="0" i="0" u="none" strike="noStrike" dirty="0">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smtClean="0">
                          <a:solidFill>
                            <a:srgbClr val="000000"/>
                          </a:solidFill>
                          <a:latin typeface="Calibri"/>
                        </a:rPr>
                        <a:t>48</a:t>
                      </a:r>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400" b="1" i="0" u="none" strike="noStrike" dirty="0" smtClean="0">
                          <a:solidFill>
                            <a:srgbClr val="000000"/>
                          </a:solidFill>
                          <a:latin typeface="Calibri"/>
                        </a:rPr>
                        <a:t>-15</a:t>
                      </a:r>
                      <a:endParaRPr lang="es-ES" sz="1400" b="1"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NS/NC</a:t>
                      </a:r>
                      <a:endParaRPr lang="es-ES" sz="1200" b="1" dirty="0"/>
                    </a:p>
                  </a:txBody>
                  <a:tcPr anchor="ctr"/>
                </a:tc>
                <a:tc>
                  <a:txBody>
                    <a:bodyPr/>
                    <a:lstStyle/>
                    <a:p>
                      <a:pPr algn="ct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endParaRPr lang="es-E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endParaRPr lang="es-ES" sz="1200" dirty="0"/>
                    </a:p>
                  </a:txBody>
                  <a:tcPr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solidFill>
                            <a:schemeClr val="bg1"/>
                          </a:solidFill>
                        </a:rPr>
                        <a:t>Total</a:t>
                      </a:r>
                      <a:endParaRPr lang="es-ES" sz="1200" b="1" dirty="0">
                        <a:solidFill>
                          <a:schemeClr val="bg1"/>
                        </a:solidFill>
                      </a:endParaRPr>
                    </a:p>
                  </a:txBody>
                  <a:tcPr anchor="ct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solidFill>
                  </a:tcPr>
                </a:tc>
                <a:tc>
                  <a:txBody>
                    <a:bodyPr/>
                    <a:lstStyle/>
                    <a:p>
                      <a:pPr algn="ct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r>
            </a:tbl>
          </a:graphicData>
        </a:graphic>
      </p:graphicFrame>
      <p:sp>
        <p:nvSpPr>
          <p:cNvPr id="14" name="13 Elipse"/>
          <p:cNvSpPr/>
          <p:nvPr/>
        </p:nvSpPr>
        <p:spPr>
          <a:xfrm>
            <a:off x="7956376" y="4725144"/>
            <a:ext cx="503456"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Elipse"/>
          <p:cNvSpPr/>
          <p:nvPr/>
        </p:nvSpPr>
        <p:spPr>
          <a:xfrm>
            <a:off x="7956376" y="3814748"/>
            <a:ext cx="503456" cy="288032"/>
          </a:xfrm>
          <a:prstGeom prst="ellipse">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576064"/>
          </a:xfrm>
        </p:spPr>
        <p:txBody>
          <a:bodyPr>
            <a:normAutofit/>
          </a:bodyPr>
          <a:lstStyle/>
          <a:p>
            <a:r>
              <a:rPr lang="es-ES" sz="2400" dirty="0" smtClean="0">
                <a:solidFill>
                  <a:srgbClr val="C00000"/>
                </a:solidFill>
                <a:latin typeface="+mn-lt"/>
              </a:rPr>
              <a:t>Las transferencias de voto</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50</a:t>
            </a:fld>
            <a:endParaRPr lang="es-ES"/>
          </a:p>
        </p:txBody>
      </p:sp>
      <p:sp>
        <p:nvSpPr>
          <p:cNvPr id="6" name="Rectangle 2"/>
          <p:cNvSpPr txBox="1">
            <a:spLocks noChangeArrowheads="1"/>
          </p:cNvSpPr>
          <p:nvPr/>
        </p:nvSpPr>
        <p:spPr>
          <a:xfrm>
            <a:off x="827584" y="1628800"/>
            <a:ext cx="7488831" cy="4536504"/>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kumimoji="0" lang="es-ES" altLang="es-ES" sz="1400" b="0" i="0" u="none" strike="noStrike" kern="1200" cap="none" spc="0" normalizeH="0" baseline="0" noProof="0" dirty="0" smtClean="0">
                <a:ln>
                  <a:noFill/>
                </a:ln>
                <a:solidFill>
                  <a:srgbClr val="5F5F5F"/>
                </a:solidFill>
                <a:effectLst/>
                <a:uLnTx/>
                <a:uFillTx/>
                <a:ea typeface="+mn-ea"/>
                <a:cs typeface="+mn-cs"/>
              </a:rPr>
              <a:t>Comparando las expectativas actuales de voto con el comportamiento que tuvieron los castellano manchegos </a:t>
            </a:r>
            <a:r>
              <a:rPr kumimoji="0" lang="es-ES" altLang="es-ES" sz="1400" b="0" i="0" u="none" strike="noStrike" kern="1200" cap="none" spc="0" normalizeH="0" noProof="0" dirty="0" smtClean="0">
                <a:ln>
                  <a:noFill/>
                </a:ln>
                <a:solidFill>
                  <a:srgbClr val="5F5F5F"/>
                </a:solidFill>
                <a:effectLst/>
                <a:uLnTx/>
                <a:uFillTx/>
                <a:ea typeface="+mn-ea"/>
                <a:cs typeface="+mn-cs"/>
              </a:rPr>
              <a:t>en las elecciones de 2015 se aprecian algunos cambios, en realidad poco significativos. </a:t>
            </a: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lang="es-ES" altLang="es-ES" sz="1400" baseline="0" dirty="0" smtClean="0">
                <a:solidFill>
                  <a:srgbClr val="5F5F5F"/>
                </a:solidFill>
              </a:rPr>
              <a:t>El</a:t>
            </a:r>
            <a:r>
              <a:rPr lang="es-ES" altLang="es-ES" sz="1400" dirty="0" smtClean="0">
                <a:solidFill>
                  <a:srgbClr val="5F5F5F"/>
                </a:solidFill>
              </a:rPr>
              <a:t> </a:t>
            </a:r>
            <a:r>
              <a:rPr lang="es-ES" altLang="es-ES" sz="1400" b="1" dirty="0" smtClean="0">
                <a:solidFill>
                  <a:srgbClr val="5F5F5F"/>
                </a:solidFill>
              </a:rPr>
              <a:t>PP</a:t>
            </a:r>
            <a:r>
              <a:rPr lang="es-ES" altLang="es-ES" sz="1400" dirty="0" smtClean="0">
                <a:solidFill>
                  <a:srgbClr val="5F5F5F"/>
                </a:solidFill>
              </a:rPr>
              <a:t> mantienen </a:t>
            </a:r>
            <a:r>
              <a:rPr lang="es-ES" altLang="es-ES" sz="1400" b="1" dirty="0" smtClean="0">
                <a:solidFill>
                  <a:srgbClr val="5F5F5F"/>
                </a:solidFill>
              </a:rPr>
              <a:t>una tasa de fidelidad del 86%, </a:t>
            </a:r>
            <a:r>
              <a:rPr lang="es-ES" altLang="es-ES" sz="1400" dirty="0" smtClean="0">
                <a:solidFill>
                  <a:srgbClr val="5F5F5F"/>
                </a:solidFill>
              </a:rPr>
              <a:t>lo que significa que apenas pierde votos:  sólo lo hace hacia </a:t>
            </a:r>
            <a:r>
              <a:rPr lang="es-ES" altLang="es-ES" sz="1400" b="1" dirty="0" smtClean="0">
                <a:solidFill>
                  <a:srgbClr val="5F5F5F"/>
                </a:solidFill>
              </a:rPr>
              <a:t>Ciudadanos </a:t>
            </a:r>
            <a:r>
              <a:rPr lang="es-ES" altLang="es-ES" sz="1400" dirty="0" smtClean="0">
                <a:solidFill>
                  <a:srgbClr val="5F5F5F"/>
                </a:solidFill>
              </a:rPr>
              <a:t>(un 5% de quienes le votaron en 2015) y hacia el </a:t>
            </a:r>
            <a:r>
              <a:rPr lang="es-ES" altLang="es-ES" sz="1400" b="1" dirty="0" smtClean="0">
                <a:solidFill>
                  <a:srgbClr val="5F5F5F"/>
                </a:solidFill>
              </a:rPr>
              <a:t>PSOE</a:t>
            </a:r>
            <a:r>
              <a:rPr lang="es-ES" altLang="es-ES" sz="1400" dirty="0" smtClean="0">
                <a:solidFill>
                  <a:srgbClr val="5F5F5F"/>
                </a:solidFill>
              </a:rPr>
              <a:t> (5%). Su caída electoral se debe a que no compensa estas pequeñas caídas con ganancias de nuevos votantes.</a:t>
            </a: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lang="es-ES" altLang="es-ES" sz="1400" dirty="0" smtClean="0">
                <a:solidFill>
                  <a:srgbClr val="5F5F5F"/>
                </a:solidFill>
              </a:rPr>
              <a:t>El </a:t>
            </a:r>
            <a:r>
              <a:rPr lang="es-ES" altLang="es-ES" sz="1400" b="1" dirty="0" smtClean="0">
                <a:solidFill>
                  <a:srgbClr val="5F5F5F"/>
                </a:solidFill>
              </a:rPr>
              <a:t>PSOE mantiene una tasa de fidelidad </a:t>
            </a:r>
            <a:r>
              <a:rPr lang="es-ES" altLang="es-ES" sz="1400" dirty="0" smtClean="0">
                <a:solidFill>
                  <a:srgbClr val="5F5F5F"/>
                </a:solidFill>
              </a:rPr>
              <a:t>idéntica (el 86% también) y sólo pierde un </a:t>
            </a:r>
            <a:r>
              <a:rPr lang="es-ES" altLang="es-ES" sz="1400" b="1" dirty="0" smtClean="0">
                <a:solidFill>
                  <a:srgbClr val="5F5F5F"/>
                </a:solidFill>
              </a:rPr>
              <a:t>4% de sus antiguos votantes </a:t>
            </a:r>
            <a:r>
              <a:rPr lang="es-ES" altLang="es-ES" sz="1400" dirty="0" smtClean="0">
                <a:solidFill>
                  <a:srgbClr val="5F5F5F"/>
                </a:solidFill>
              </a:rPr>
              <a:t>hacia </a:t>
            </a:r>
            <a:r>
              <a:rPr lang="es-ES" altLang="es-ES" sz="1400" b="1" dirty="0" smtClean="0">
                <a:solidFill>
                  <a:srgbClr val="5F5F5F"/>
                </a:solidFill>
              </a:rPr>
              <a:t>Podemos </a:t>
            </a:r>
            <a:r>
              <a:rPr lang="es-ES" altLang="es-ES" sz="1400" dirty="0" smtClean="0">
                <a:solidFill>
                  <a:srgbClr val="5F5F5F"/>
                </a:solidFill>
              </a:rPr>
              <a:t>y otro 4</a:t>
            </a:r>
            <a:r>
              <a:rPr lang="es-ES" altLang="es-ES" sz="1400" b="1" dirty="0" smtClean="0">
                <a:solidFill>
                  <a:srgbClr val="5F5F5F"/>
                </a:solidFill>
              </a:rPr>
              <a:t>% hacia Ciudadanos</a:t>
            </a:r>
            <a:r>
              <a:rPr lang="es-ES" altLang="es-ES" sz="1400" dirty="0" smtClean="0">
                <a:solidFill>
                  <a:srgbClr val="5F5F5F"/>
                </a:solidFill>
              </a:rPr>
              <a:t>, pérdidas que compensa con ganancias procedentes de Podemos y de IU, lo que explica su leve mejoría.</a:t>
            </a: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lang="es-ES" altLang="es-ES" sz="1400" dirty="0" smtClean="0">
                <a:solidFill>
                  <a:srgbClr val="5F5F5F"/>
                </a:solidFill>
              </a:rPr>
              <a:t>La</a:t>
            </a:r>
            <a:r>
              <a:rPr lang="es-ES" altLang="es-ES" sz="1400" b="1" dirty="0" smtClean="0">
                <a:solidFill>
                  <a:srgbClr val="5F5F5F"/>
                </a:solidFill>
              </a:rPr>
              <a:t> tasa de fidelidad de Podemos es más baja (64</a:t>
            </a:r>
            <a:r>
              <a:rPr lang="es-ES" altLang="es-ES" sz="1400" dirty="0" smtClean="0">
                <a:solidFill>
                  <a:srgbClr val="5F5F5F"/>
                </a:solidFill>
              </a:rPr>
              <a:t>%) y pierde uno de cada cuatro votantes de 2015 (el 24%) hacia el PSOE. Por su parte, </a:t>
            </a:r>
            <a:r>
              <a:rPr lang="es-ES" altLang="es-ES" sz="1400" b="1" dirty="0" smtClean="0">
                <a:solidFill>
                  <a:srgbClr val="5F5F5F"/>
                </a:solidFill>
              </a:rPr>
              <a:t>Ciudadanos</a:t>
            </a:r>
            <a:r>
              <a:rPr lang="es-ES" altLang="es-ES" sz="1400" dirty="0" smtClean="0">
                <a:solidFill>
                  <a:srgbClr val="5F5F5F"/>
                </a:solidFill>
              </a:rPr>
              <a:t>, con una tasa de fidelidad del 77% registra un intercambio de votantes con PP y PSOE del que resulta beneficiado, ya que gana más de los que pierde. </a:t>
            </a: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kumimoji="0" lang="es-ES" altLang="es-ES" sz="1400" i="0" u="none" strike="noStrike" kern="1200" cap="none" spc="0" normalizeH="0" baseline="0" noProof="0" dirty="0" smtClean="0">
                <a:ln>
                  <a:noFill/>
                </a:ln>
                <a:solidFill>
                  <a:srgbClr val="5F5F5F"/>
                </a:solidFill>
                <a:effectLst/>
                <a:uLnTx/>
                <a:uFillTx/>
                <a:ea typeface="+mn-ea"/>
                <a:cs typeface="+mn-cs"/>
              </a:rPr>
              <a:t>El electorado</a:t>
            </a:r>
            <a:r>
              <a:rPr kumimoji="0" lang="es-ES" altLang="es-ES" sz="1400" i="0" u="none" strike="noStrike" kern="1200" cap="none" spc="0" normalizeH="0" noProof="0" dirty="0" smtClean="0">
                <a:ln>
                  <a:noFill/>
                </a:ln>
                <a:solidFill>
                  <a:srgbClr val="5F5F5F"/>
                </a:solidFill>
                <a:effectLst/>
                <a:uLnTx/>
                <a:uFillTx/>
                <a:ea typeface="+mn-ea"/>
                <a:cs typeface="+mn-cs"/>
              </a:rPr>
              <a:t> de IU, claramente minoritario, se ve afectado por la pérdida de uno de cada tres votantes hacia el PSOE y sólo el 39% de quienes le votaron en 2015 se mantiene fiel a esa formación.</a:t>
            </a:r>
            <a:endParaRPr kumimoji="0" lang="es-ES" altLang="es-ES" sz="1400" b="0" i="0" u="none" strike="noStrike" kern="1200" cap="none" spc="0" normalizeH="0" baseline="0" noProof="0" dirty="0" smtClean="0">
              <a:ln>
                <a:noFill/>
              </a:ln>
              <a:solidFill>
                <a:srgbClr val="5F5F5F"/>
              </a:solidFill>
              <a:effectLst/>
              <a:uLnTx/>
              <a:uFillTx/>
              <a:ea typeface="+mn-ea"/>
              <a:cs typeface="+mn-cs"/>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792088"/>
          </a:xfrm>
        </p:spPr>
        <p:txBody>
          <a:bodyPr>
            <a:normAutofit/>
          </a:bodyPr>
          <a:lstStyle/>
          <a:p>
            <a:r>
              <a:rPr lang="es-ES" sz="2400" dirty="0" smtClean="0">
                <a:latin typeface="+mn-lt"/>
              </a:rPr>
              <a:t>Transferencias de voto</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51</a:t>
            </a:fld>
            <a:endParaRPr lang="es-ES"/>
          </a:p>
        </p:txBody>
      </p:sp>
      <p:graphicFrame>
        <p:nvGraphicFramePr>
          <p:cNvPr id="10" name="Group 298"/>
          <p:cNvGraphicFramePr>
            <a:graphicFrameLocks noGrp="1"/>
          </p:cNvGraphicFramePr>
          <p:nvPr>
            <p:ph idx="1"/>
          </p:nvPr>
        </p:nvGraphicFramePr>
        <p:xfrm>
          <a:off x="827588" y="1556792"/>
          <a:ext cx="7632840" cy="4343403"/>
        </p:xfrm>
        <a:graphic>
          <a:graphicData uri="http://schemas.openxmlformats.org/drawingml/2006/table">
            <a:tbl>
              <a:tblPr>
                <a:effectLst>
                  <a:outerShdw blurRad="50800" dist="50800" dir="5400000" algn="ctr" rotWithShape="0">
                    <a:schemeClr val="bg1"/>
                  </a:outerShdw>
                </a:effectLst>
              </a:tblPr>
              <a:tblGrid>
                <a:gridCol w="984978"/>
                <a:gridCol w="527186"/>
                <a:gridCol w="576064"/>
                <a:gridCol w="709803"/>
                <a:gridCol w="604351"/>
                <a:gridCol w="846086"/>
                <a:gridCol w="504056"/>
                <a:gridCol w="576064"/>
                <a:gridCol w="576064"/>
                <a:gridCol w="519485"/>
                <a:gridCol w="696567"/>
                <a:gridCol w="512136"/>
              </a:tblGrid>
              <a:tr h="2873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lang="es-ES" sz="1100" b="1" i="1" kern="1200" dirty="0" smtClean="0">
                        <a:solidFill>
                          <a:schemeClr val="bg1"/>
                        </a:solidFill>
                        <a:latin typeface="+mj-lt"/>
                        <a:ea typeface="+mn-ea"/>
                        <a:cs typeface="+mn-cs"/>
                      </a:endParaRP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gridSpan="1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400" b="1" i="1" kern="1200" dirty="0" smtClean="0">
                          <a:solidFill>
                            <a:schemeClr val="bg1"/>
                          </a:solidFill>
                          <a:latin typeface="+mj-lt"/>
                          <a:ea typeface="+mn-ea"/>
                          <a:cs typeface="+mn-cs"/>
                        </a:rPr>
                        <a:t>Recuerdo de voto en 2015</a:t>
                      </a:r>
                    </a:p>
                  </a:txBody>
                  <a:tcPr anchor="b" horzOverflow="overflow">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68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s-ES" sz="1100" b="1" i="1" kern="1200" dirty="0" smtClean="0">
                          <a:solidFill>
                            <a:schemeClr val="bg1"/>
                          </a:solidFill>
                          <a:latin typeface="+mj-lt"/>
                          <a:ea typeface="+mn-ea"/>
                          <a:cs typeface="+mn-cs"/>
                        </a:rPr>
                        <a:t>Voto + simpatía</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000" b="1" i="1" kern="1200" dirty="0" smtClean="0">
                          <a:solidFill>
                            <a:schemeClr val="bg1"/>
                          </a:solidFill>
                          <a:latin typeface="+mj-lt"/>
                          <a:ea typeface="+mn-ea"/>
                          <a:cs typeface="+mn-cs"/>
                        </a:rPr>
                        <a:t>PP</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000" b="1" i="1" kern="1200" dirty="0" smtClean="0">
                          <a:solidFill>
                            <a:schemeClr val="bg1"/>
                          </a:solidFill>
                          <a:latin typeface="+mj-lt"/>
                          <a:ea typeface="+mn-ea"/>
                          <a:cs typeface="+mn-cs"/>
                        </a:rPr>
                        <a:t>PSOE</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000" b="1" i="1" kern="1200" dirty="0" smtClean="0">
                          <a:solidFill>
                            <a:schemeClr val="bg1"/>
                          </a:solidFill>
                          <a:latin typeface="+mj-lt"/>
                          <a:ea typeface="+mn-ea"/>
                          <a:cs typeface="+mn-cs"/>
                        </a:rPr>
                        <a:t>Podemos</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000" b="1" i="1" kern="1200" dirty="0" err="1" smtClean="0">
                          <a:solidFill>
                            <a:schemeClr val="bg1"/>
                          </a:solidFill>
                          <a:latin typeface="+mj-lt"/>
                          <a:ea typeface="+mn-ea"/>
                          <a:cs typeface="+mn-cs"/>
                        </a:rPr>
                        <a:t>Ciuda</a:t>
                      </a:r>
                      <a:r>
                        <a:rPr lang="es-ES" sz="1000" b="1" i="1" kern="1200" dirty="0" smtClean="0">
                          <a:solidFill>
                            <a:schemeClr val="bg1"/>
                          </a:solidFill>
                          <a:latin typeface="+mj-lt"/>
                          <a:ea typeface="+mn-ea"/>
                          <a:cs typeface="+mn-cs"/>
                        </a:rPr>
                        <a:t>-danos</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000" b="1" i="1" kern="1200" dirty="0" smtClean="0">
                          <a:solidFill>
                            <a:schemeClr val="bg1"/>
                          </a:solidFill>
                          <a:latin typeface="+mj-lt"/>
                          <a:ea typeface="+mn-ea"/>
                          <a:cs typeface="+mn-cs"/>
                        </a:rPr>
                        <a:t>IU (Ganemos-IU)</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000" b="1" i="1" kern="1200" dirty="0" smtClean="0">
                          <a:solidFill>
                            <a:schemeClr val="bg1"/>
                          </a:solidFill>
                          <a:latin typeface="+mj-lt"/>
                          <a:ea typeface="+mn-ea"/>
                          <a:cs typeface="+mn-cs"/>
                        </a:rPr>
                        <a:t>Otros</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000" b="1" i="1" kern="1200" dirty="0" smtClean="0">
                          <a:solidFill>
                            <a:schemeClr val="bg1"/>
                          </a:solidFill>
                          <a:latin typeface="+mj-lt"/>
                          <a:ea typeface="+mn-ea"/>
                          <a:cs typeface="+mn-cs"/>
                        </a:rPr>
                        <a:t>Blanco</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000" b="1" i="1" kern="1200" dirty="0" smtClean="0">
                          <a:solidFill>
                            <a:schemeClr val="bg1"/>
                          </a:solidFill>
                          <a:latin typeface="+mj-lt"/>
                          <a:ea typeface="+mn-ea"/>
                          <a:cs typeface="+mn-cs"/>
                        </a:rPr>
                        <a:t>No tenía edad</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000" b="1" i="1" kern="1200" dirty="0" smtClean="0">
                          <a:solidFill>
                            <a:schemeClr val="bg1"/>
                          </a:solidFill>
                          <a:latin typeface="+mj-lt"/>
                          <a:ea typeface="+mn-ea"/>
                          <a:cs typeface="+mn-cs"/>
                        </a:rPr>
                        <a:t>No votó</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000" b="1" i="1" u="none" strike="noStrike" cap="none" normalizeH="0" baseline="0" dirty="0" smtClean="0">
                          <a:ln>
                            <a:noFill/>
                          </a:ln>
                          <a:solidFill>
                            <a:schemeClr val="bg1"/>
                          </a:solidFill>
                          <a:effectLst/>
                          <a:latin typeface="+mj-lt"/>
                        </a:rPr>
                        <a:t>No recuerda</a:t>
                      </a:r>
                    </a:p>
                  </a:txBody>
                  <a:tcPr anchor="b"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000" b="1" i="1" u="none" strike="noStrike" cap="none" normalizeH="0" baseline="0" dirty="0" smtClean="0">
                          <a:ln>
                            <a:noFill/>
                          </a:ln>
                          <a:solidFill>
                            <a:schemeClr val="bg1"/>
                          </a:solidFill>
                          <a:effectLst/>
                          <a:latin typeface="+mj-lt"/>
                        </a:rPr>
                        <a:t>NC</a:t>
                      </a:r>
                    </a:p>
                  </a:txBody>
                  <a:tcPr anchor="b" horzOverflow="overflow">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dk1"/>
                          </a:solidFill>
                          <a:latin typeface="+mn-lt"/>
                          <a:ea typeface="+mn-ea"/>
                          <a:cs typeface="+mn-cs"/>
                        </a:rPr>
                        <a:t>PP</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86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9</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23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25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9</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23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14</a:t>
                      </a:r>
                    </a:p>
                  </a:txBody>
                  <a:tcPr marL="7620" marR="7620" marT="7620" marB="0" anchor="ct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r>
              <a:tr h="165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dk1"/>
                          </a:solidFill>
                          <a:latin typeface="+mn-lt"/>
                          <a:ea typeface="+mn-ea"/>
                          <a:cs typeface="+mn-cs"/>
                        </a:rPr>
                        <a:t>PSOE</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86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24</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8</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33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8</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20</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14</a:t>
                      </a:r>
                    </a:p>
                  </a:txBody>
                  <a:tcPr marL="7620" marR="7620" marT="7620" marB="0" anchor="ct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dk1"/>
                          </a:solidFill>
                          <a:latin typeface="+mn-lt"/>
                          <a:ea typeface="+mn-ea"/>
                          <a:cs typeface="+mn-cs"/>
                        </a:rPr>
                        <a:t>Podemos</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4</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64</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17</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17</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7</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dk1"/>
                          </a:solidFill>
                          <a:latin typeface="+mn-lt"/>
                          <a:ea typeface="+mn-ea"/>
                          <a:cs typeface="+mn-cs"/>
                        </a:rPr>
                        <a:t>Ciudadanos</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4</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77</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8</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15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11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14</a:t>
                      </a:r>
                    </a:p>
                  </a:txBody>
                  <a:tcPr marL="7620" marR="7620" marT="7620" marB="0" anchor="ct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347663">
                <a:tc>
                  <a:txBody>
                    <a:bodyPr/>
                    <a:lstStyle/>
                    <a:p>
                      <a:r>
                        <a:rPr lang="es-ES" sz="1200" b="1" kern="1200" dirty="0" smtClean="0">
                          <a:solidFill>
                            <a:schemeClr val="dk1"/>
                          </a:solidFill>
                          <a:latin typeface="+mn-lt"/>
                          <a:ea typeface="+mn-ea"/>
                          <a:cs typeface="+mn-cs"/>
                        </a:rPr>
                        <a:t>IU</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39</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4</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3</a:t>
                      </a:r>
                    </a:p>
                  </a:txBody>
                  <a:tcPr marL="7620" marR="7620" marT="7620" marB="0" anchor="ct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r>
              <a:tr h="328613">
                <a:tc>
                  <a:txBody>
                    <a:bodyPr/>
                    <a:lstStyle/>
                    <a:p>
                      <a:r>
                        <a:rPr lang="es-ES" sz="1200" b="1" kern="1200" dirty="0" smtClean="0">
                          <a:solidFill>
                            <a:schemeClr val="dk1"/>
                          </a:solidFill>
                          <a:latin typeface="+mn-lt"/>
                          <a:ea typeface="+mn-ea"/>
                          <a:cs typeface="+mn-cs"/>
                        </a:rPr>
                        <a:t>PCAS</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8</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331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dk1"/>
                          </a:solidFill>
                          <a:latin typeface="+mn-lt"/>
                          <a:ea typeface="+mn-ea"/>
                          <a:cs typeface="+mn-cs"/>
                        </a:rPr>
                        <a:t>Otro</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31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12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r>
              <a:tr h="334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dk1"/>
                          </a:solidFill>
                          <a:latin typeface="+mn-lt"/>
                          <a:ea typeface="+mn-ea"/>
                          <a:cs typeface="+mn-cs"/>
                        </a:rPr>
                        <a:t>Ninguno</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15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48</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28</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20</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algn="ctr" fontAlgn="b"/>
                      <a:r>
                        <a:rPr lang="es-ES" sz="1100" b="0" i="0" u="none" strike="noStrike">
                          <a:solidFill>
                            <a:srgbClr val="000000"/>
                          </a:solidFill>
                          <a:latin typeface="Calibri"/>
                        </a:rPr>
                        <a:t>17</a:t>
                      </a:r>
                    </a:p>
                  </a:txBody>
                  <a:tcPr marL="7620" marR="7620" marT="7620" marB="0" anchor="ct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331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dk1"/>
                          </a:solidFill>
                          <a:latin typeface="+mn-lt"/>
                          <a:ea typeface="+mn-ea"/>
                          <a:cs typeface="+mn-cs"/>
                        </a:rPr>
                        <a:t>NS/NC</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7</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4</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a:solidFill>
                            <a:srgbClr val="000000"/>
                          </a:solidFill>
                          <a:latin typeface="Calibri"/>
                        </a:rPr>
                        <a:t>20</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b"/>
                      <a:r>
                        <a:rPr lang="es-ES" sz="1100" b="0" i="0" u="none" strike="noStrike" dirty="0">
                          <a:solidFill>
                            <a:srgbClr val="000000"/>
                          </a:solidFill>
                          <a:latin typeface="Calibri"/>
                        </a:rPr>
                        <a:t>38</a:t>
                      </a:r>
                    </a:p>
                  </a:txBody>
                  <a:tcPr marL="7620" marR="7620" marT="7620" marB="0" anchor="ctr">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Total</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s-ES" sz="1200" b="1" kern="1200" dirty="0" smtClean="0">
                          <a:solidFill>
                            <a:schemeClr val="bg1"/>
                          </a:solidFill>
                          <a:latin typeface="+mn-lt"/>
                          <a:ea typeface="+mn-ea"/>
                          <a:cs typeface="+mn-cs"/>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1" i="0" u="none" strike="noStrike" cap="none" normalizeH="0" baseline="0" dirty="0" smtClean="0">
                          <a:ln>
                            <a:noFill/>
                          </a:ln>
                          <a:solidFill>
                            <a:schemeClr val="bg1"/>
                          </a:solidFill>
                          <a:effectLst/>
                          <a:latin typeface="+mj-lt"/>
                        </a:rPr>
                        <a:t>100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1" i="0" u="none" strike="noStrike" cap="none" normalizeH="0" baseline="0" dirty="0" smtClean="0">
                          <a:ln>
                            <a:noFill/>
                          </a:ln>
                          <a:solidFill>
                            <a:schemeClr val="bg1"/>
                          </a:solidFill>
                          <a:effectLst/>
                          <a:latin typeface="+mj-lt"/>
                        </a:rPr>
                        <a:t>100</a:t>
                      </a:r>
                    </a:p>
                  </a:txBody>
                  <a:tcPr anchor="ctr" horzOverflow="overflow">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r>
              <a:tr h="333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200" b="1" i="1" u="none" strike="noStrike" cap="none" normalizeH="0" baseline="0" dirty="0" smtClean="0">
                          <a:ln>
                            <a:noFill/>
                          </a:ln>
                          <a:solidFill>
                            <a:schemeClr val="bg1"/>
                          </a:solidFill>
                          <a:effectLst/>
                          <a:latin typeface="+mj-lt"/>
                        </a:rPr>
                        <a:t>(N)</a:t>
                      </a:r>
                    </a:p>
                  </a:txBody>
                  <a:tcPr anchor="ctr" horzOverflow="overflow">
                    <a:lnL w="381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(244)</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(324)</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(84)</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(99)</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(18)</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(13)</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(40)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(24)</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(90)</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(35)</a:t>
                      </a:r>
                    </a:p>
                  </a:txBody>
                  <a:tcPr anchor="ctr"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200" b="0" i="1" u="none" strike="noStrike" cap="none" normalizeH="0" baseline="0" dirty="0" smtClean="0">
                          <a:ln>
                            <a:noFill/>
                          </a:ln>
                          <a:solidFill>
                            <a:schemeClr val="bg1"/>
                          </a:solidFill>
                          <a:effectLst/>
                          <a:latin typeface="+mj-lt"/>
                        </a:rPr>
                        <a:t>(29)</a:t>
                      </a:r>
                    </a:p>
                  </a:txBody>
                  <a:tcPr anchor="ctr" horzOverflow="overflow">
                    <a:lnL w="1905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16" name="15 Elipse"/>
          <p:cNvSpPr/>
          <p:nvPr/>
        </p:nvSpPr>
        <p:spPr>
          <a:xfrm>
            <a:off x="2411760" y="2708920"/>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Elipse"/>
          <p:cNvSpPr/>
          <p:nvPr/>
        </p:nvSpPr>
        <p:spPr>
          <a:xfrm>
            <a:off x="1835696" y="2420888"/>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Elipse"/>
          <p:cNvSpPr/>
          <p:nvPr/>
        </p:nvSpPr>
        <p:spPr>
          <a:xfrm>
            <a:off x="3059832" y="2996952"/>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Elipse"/>
          <p:cNvSpPr/>
          <p:nvPr/>
        </p:nvSpPr>
        <p:spPr>
          <a:xfrm>
            <a:off x="3707904" y="3284984"/>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Elipse"/>
          <p:cNvSpPr/>
          <p:nvPr/>
        </p:nvSpPr>
        <p:spPr>
          <a:xfrm>
            <a:off x="4390701" y="3633449"/>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Elipse"/>
          <p:cNvSpPr/>
          <p:nvPr/>
        </p:nvSpPr>
        <p:spPr>
          <a:xfrm>
            <a:off x="4425426" y="2708920"/>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980728"/>
          </a:xfrm>
        </p:spPr>
        <p:txBody>
          <a:bodyPr>
            <a:normAutofit/>
          </a:bodyPr>
          <a:lstStyle/>
          <a:p>
            <a:r>
              <a:rPr lang="es-ES" sz="2400" dirty="0" smtClean="0">
                <a:solidFill>
                  <a:srgbClr val="C00000"/>
                </a:solidFill>
                <a:latin typeface="+mn-lt"/>
              </a:rPr>
              <a:t>Perfiles electorales</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52</a:t>
            </a:fld>
            <a:endParaRPr lang="es-ES"/>
          </a:p>
        </p:txBody>
      </p:sp>
      <p:sp>
        <p:nvSpPr>
          <p:cNvPr id="6" name="Rectangle 2"/>
          <p:cNvSpPr txBox="1">
            <a:spLocks noChangeArrowheads="1"/>
          </p:cNvSpPr>
          <p:nvPr/>
        </p:nvSpPr>
        <p:spPr>
          <a:xfrm>
            <a:off x="647663" y="1772816"/>
            <a:ext cx="7848674" cy="4319885"/>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rmAutofit/>
          </a:bodyPr>
          <a:lstStyle/>
          <a:p>
            <a:pPr marL="263525" lvl="0" indent="-263525" algn="just">
              <a:lnSpc>
                <a:spcPct val="110000"/>
              </a:lnSpc>
              <a:spcBef>
                <a:spcPct val="45000"/>
              </a:spcBef>
              <a:spcAft>
                <a:spcPct val="45000"/>
              </a:spcAft>
              <a:buFont typeface="Wingdings" pitchFamily="2" charset="2"/>
              <a:buChar char="Ø"/>
              <a:defRPr/>
            </a:pPr>
            <a:r>
              <a:rPr kumimoji="0" lang="es-ES" altLang="es-ES" sz="1400" b="0" i="0" u="none" strike="noStrike" kern="1200" cap="none" spc="0" normalizeH="0" baseline="0" noProof="0" dirty="0" smtClean="0">
                <a:ln>
                  <a:noFill/>
                </a:ln>
                <a:solidFill>
                  <a:srgbClr val="5F5F5F"/>
                </a:solidFill>
                <a:effectLst/>
                <a:uLnTx/>
                <a:uFillTx/>
                <a:ea typeface="+mn-ea"/>
                <a:cs typeface="+mn-cs"/>
              </a:rPr>
              <a:t>E</a:t>
            </a:r>
            <a:r>
              <a:rPr lang="es-ES" altLang="es-ES" sz="1400" dirty="0" smtClean="0">
                <a:solidFill>
                  <a:srgbClr val="5F5F5F"/>
                </a:solidFill>
              </a:rPr>
              <a:t>l voto del </a:t>
            </a:r>
            <a:r>
              <a:rPr lang="es-ES" altLang="es-ES" sz="1400" b="1" dirty="0" smtClean="0">
                <a:solidFill>
                  <a:srgbClr val="5F5F5F"/>
                </a:solidFill>
              </a:rPr>
              <a:t>PSOE</a:t>
            </a:r>
            <a:r>
              <a:rPr lang="es-ES" altLang="es-ES" sz="1400" dirty="0" smtClean="0">
                <a:solidFill>
                  <a:srgbClr val="5F5F5F"/>
                </a:solidFill>
              </a:rPr>
              <a:t> e</a:t>
            </a:r>
            <a:r>
              <a:rPr kumimoji="0" lang="es-ES" altLang="es-ES" sz="1400" b="0" i="0" u="none" strike="noStrike" kern="1200" cap="none" spc="0" normalizeH="0" baseline="0" noProof="0" dirty="0" smtClean="0">
                <a:ln>
                  <a:noFill/>
                </a:ln>
                <a:solidFill>
                  <a:srgbClr val="5F5F5F"/>
                </a:solidFill>
                <a:effectLst/>
                <a:uLnTx/>
                <a:uFillTx/>
                <a:ea typeface="+mn-ea"/>
                <a:cs typeface="+mn-cs"/>
              </a:rPr>
              <a:t>n Castilla-La Mancha </a:t>
            </a:r>
            <a:r>
              <a:rPr lang="es-ES" altLang="es-ES" sz="1400" dirty="0" smtClean="0">
                <a:solidFill>
                  <a:srgbClr val="5F5F5F"/>
                </a:solidFill>
              </a:rPr>
              <a:t>tiene un </a:t>
            </a:r>
            <a:r>
              <a:rPr lang="es-ES" altLang="es-ES" sz="1400" b="1" dirty="0" smtClean="0">
                <a:solidFill>
                  <a:srgbClr val="5F5F5F"/>
                </a:solidFill>
              </a:rPr>
              <a:t>mayor peso femenino </a:t>
            </a:r>
            <a:r>
              <a:rPr lang="es-ES" altLang="es-ES" sz="1400" dirty="0" smtClean="0">
                <a:solidFill>
                  <a:srgbClr val="5F5F5F"/>
                </a:solidFill>
              </a:rPr>
              <a:t>que masculino, obtiene su mejor resultado entre los ciudadanos de 50 a 64 años, así como entre los </a:t>
            </a:r>
            <a:r>
              <a:rPr lang="es-ES" altLang="es-ES" sz="1400" b="1" dirty="0" smtClean="0">
                <a:solidFill>
                  <a:srgbClr val="5F5F5F"/>
                </a:solidFill>
              </a:rPr>
              <a:t>ciudadanos sin estudios o con estudios primarios</a:t>
            </a:r>
            <a:r>
              <a:rPr lang="es-ES" altLang="es-ES" sz="1400" dirty="0" smtClean="0">
                <a:solidFill>
                  <a:srgbClr val="5F5F5F"/>
                </a:solidFill>
              </a:rPr>
              <a:t>, pertenecientes a una </a:t>
            </a:r>
            <a:r>
              <a:rPr lang="es-ES" altLang="es-ES" sz="1400" b="1" dirty="0" smtClean="0">
                <a:solidFill>
                  <a:srgbClr val="5F5F5F"/>
                </a:solidFill>
              </a:rPr>
              <a:t>clase social media baja o baja</a:t>
            </a:r>
            <a:r>
              <a:rPr lang="es-ES" altLang="es-ES" sz="1400" dirty="0" smtClean="0">
                <a:solidFill>
                  <a:srgbClr val="5F5F5F"/>
                </a:solidFill>
              </a:rPr>
              <a:t>, residentes en el </a:t>
            </a:r>
            <a:r>
              <a:rPr lang="es-ES" altLang="es-ES" sz="1400" b="1" dirty="0" smtClean="0">
                <a:solidFill>
                  <a:srgbClr val="5F5F5F"/>
                </a:solidFill>
              </a:rPr>
              <a:t>medio rural </a:t>
            </a:r>
            <a:r>
              <a:rPr lang="es-ES" altLang="es-ES" sz="1400" dirty="0" smtClean="0">
                <a:solidFill>
                  <a:srgbClr val="5F5F5F"/>
                </a:solidFill>
              </a:rPr>
              <a:t>y en la provincia de </a:t>
            </a:r>
            <a:r>
              <a:rPr lang="es-ES" altLang="es-ES" sz="1400" b="1" dirty="0" smtClean="0">
                <a:solidFill>
                  <a:srgbClr val="5F5F5F"/>
                </a:solidFill>
              </a:rPr>
              <a:t>Ciudad Real.</a:t>
            </a:r>
            <a:endParaRPr kumimoji="0" lang="es-ES" altLang="es-ES" sz="1400" b="0" i="0" u="none" strike="noStrike" kern="1200" cap="none" spc="0" normalizeH="0" baseline="0" noProof="0" dirty="0" smtClean="0">
              <a:ln>
                <a:noFill/>
              </a:ln>
              <a:solidFill>
                <a:srgbClr val="5F5F5F"/>
              </a:solidFill>
              <a:effectLst/>
              <a:uLnTx/>
              <a:uFillTx/>
              <a:ea typeface="+mn-ea"/>
              <a:cs typeface="+mn-cs"/>
            </a:endParaRP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kumimoji="0" lang="es-ES" altLang="es-ES" sz="1400" b="0" i="0" u="none" strike="noStrike" kern="1200" cap="none" spc="0" normalizeH="0" baseline="0" noProof="0" dirty="0" smtClean="0">
                <a:ln>
                  <a:noFill/>
                </a:ln>
                <a:solidFill>
                  <a:srgbClr val="5F5F5F"/>
                </a:solidFill>
                <a:effectLst/>
                <a:uLnTx/>
                <a:uFillTx/>
                <a:ea typeface="+mn-ea"/>
                <a:cs typeface="+mn-cs"/>
              </a:rPr>
              <a:t>El </a:t>
            </a:r>
            <a:r>
              <a:rPr kumimoji="0" lang="es-ES" altLang="es-ES" sz="1400" b="1" i="0" u="none" strike="noStrike" kern="1200" cap="none" spc="0" normalizeH="0" baseline="0" noProof="0" dirty="0" smtClean="0">
                <a:ln>
                  <a:noFill/>
                </a:ln>
                <a:solidFill>
                  <a:srgbClr val="5F5F5F"/>
                </a:solidFill>
                <a:effectLst/>
                <a:uLnTx/>
                <a:uFillTx/>
                <a:ea typeface="+mn-ea"/>
                <a:cs typeface="+mn-cs"/>
              </a:rPr>
              <a:t>voto del PP también </a:t>
            </a:r>
            <a:r>
              <a:rPr kumimoji="0" lang="es-ES" altLang="es-ES" sz="1400" b="0" i="0" u="none" strike="noStrike" kern="1200" cap="none" spc="0" normalizeH="0" baseline="0" noProof="0" dirty="0" smtClean="0">
                <a:ln>
                  <a:noFill/>
                </a:ln>
                <a:solidFill>
                  <a:srgbClr val="5F5F5F"/>
                </a:solidFill>
                <a:effectLst/>
                <a:uLnTx/>
                <a:uFillTx/>
                <a:ea typeface="+mn-ea"/>
                <a:cs typeface="+mn-cs"/>
              </a:rPr>
              <a:t>tiene un cierto </a:t>
            </a:r>
            <a:r>
              <a:rPr kumimoji="0" lang="es-ES" altLang="es-ES" sz="1400" b="1" i="0" u="none" strike="noStrike" kern="1200" cap="none" spc="0" normalizeH="0" baseline="0" noProof="0" dirty="0" smtClean="0">
                <a:ln>
                  <a:noFill/>
                </a:ln>
                <a:solidFill>
                  <a:srgbClr val="5F5F5F"/>
                </a:solidFill>
                <a:effectLst/>
                <a:uLnTx/>
                <a:uFillTx/>
                <a:ea typeface="+mn-ea"/>
                <a:cs typeface="+mn-cs"/>
              </a:rPr>
              <a:t>componente femenino</a:t>
            </a:r>
            <a:r>
              <a:rPr kumimoji="0" lang="es-ES" altLang="es-ES" sz="1400" b="0" i="0" u="none" strike="noStrike" kern="1200" cap="none" spc="0" normalizeH="0" baseline="0" noProof="0" dirty="0" smtClean="0">
                <a:ln>
                  <a:noFill/>
                </a:ln>
                <a:solidFill>
                  <a:srgbClr val="5F5F5F"/>
                </a:solidFill>
                <a:effectLst/>
                <a:uLnTx/>
                <a:uFillTx/>
                <a:ea typeface="+mn-ea"/>
                <a:cs typeface="+mn-cs"/>
              </a:rPr>
              <a:t>, le votan más las mujeres que los varones</a:t>
            </a:r>
            <a:r>
              <a:rPr kumimoji="0" lang="es-ES" altLang="es-ES" sz="1400" b="0" i="0" u="none" strike="noStrike" kern="1200" cap="none" spc="0" normalizeH="0" noProof="0" dirty="0" smtClean="0">
                <a:ln>
                  <a:noFill/>
                </a:ln>
                <a:solidFill>
                  <a:srgbClr val="5F5F5F"/>
                </a:solidFill>
                <a:effectLst/>
                <a:uLnTx/>
                <a:uFillTx/>
                <a:ea typeface="+mn-ea"/>
                <a:cs typeface="+mn-cs"/>
              </a:rPr>
              <a:t> pero, sobre todo tiene un </a:t>
            </a:r>
            <a:r>
              <a:rPr kumimoji="0" lang="es-ES" altLang="es-ES" sz="1400" b="1" i="0" u="none" strike="noStrike" kern="1200" cap="none" spc="0" normalizeH="0" noProof="0" dirty="0" smtClean="0">
                <a:ln>
                  <a:noFill/>
                </a:ln>
                <a:solidFill>
                  <a:srgbClr val="5F5F5F"/>
                </a:solidFill>
                <a:effectLst/>
                <a:uLnTx/>
                <a:uFillTx/>
                <a:ea typeface="+mn-ea"/>
                <a:cs typeface="+mn-cs"/>
              </a:rPr>
              <a:t>importante sesgo generacional </a:t>
            </a:r>
            <a:r>
              <a:rPr kumimoji="0" lang="es-ES" altLang="es-ES" sz="1400" b="0" i="0" u="none" strike="noStrike" kern="1200" cap="none" spc="0" normalizeH="0" noProof="0" dirty="0" smtClean="0">
                <a:ln>
                  <a:noFill/>
                </a:ln>
                <a:solidFill>
                  <a:srgbClr val="5F5F5F"/>
                </a:solidFill>
                <a:effectLst/>
                <a:uLnTx/>
                <a:uFillTx/>
                <a:ea typeface="+mn-ea"/>
                <a:cs typeface="+mn-cs"/>
              </a:rPr>
              <a:t>ya que sus mejores resultados los obtiene, con gran diferencia, entre </a:t>
            </a:r>
            <a:r>
              <a:rPr kumimoji="0" lang="es-ES" altLang="es-ES" sz="1400" b="1" i="0" u="none" strike="noStrike" kern="1200" cap="none" spc="0" normalizeH="0" noProof="0" dirty="0" smtClean="0">
                <a:ln>
                  <a:noFill/>
                </a:ln>
                <a:solidFill>
                  <a:srgbClr val="5F5F5F"/>
                </a:solidFill>
                <a:effectLst/>
                <a:uLnTx/>
                <a:uFillTx/>
                <a:ea typeface="+mn-ea"/>
                <a:cs typeface="+mn-cs"/>
              </a:rPr>
              <a:t>los votantes de más de 65 años</a:t>
            </a:r>
            <a:r>
              <a:rPr kumimoji="0" lang="es-ES" altLang="es-ES" sz="1400" b="0" i="0" u="none" strike="noStrike" kern="1200" cap="none" spc="0" normalizeH="0" noProof="0" dirty="0" smtClean="0">
                <a:ln>
                  <a:noFill/>
                </a:ln>
                <a:solidFill>
                  <a:srgbClr val="5F5F5F"/>
                </a:solidFill>
                <a:effectLst/>
                <a:uLnTx/>
                <a:uFillTx/>
                <a:ea typeface="+mn-ea"/>
                <a:cs typeface="+mn-cs"/>
              </a:rPr>
              <a:t>. También obtiene mejores resultados entre los ciudadanos </a:t>
            </a:r>
            <a:r>
              <a:rPr kumimoji="0" lang="es-ES" altLang="es-ES" sz="1400" b="1" i="0" u="none" strike="noStrike" kern="1200" cap="none" spc="0" normalizeH="0" noProof="0" dirty="0" smtClean="0">
                <a:ln>
                  <a:noFill/>
                </a:ln>
                <a:solidFill>
                  <a:srgbClr val="5F5F5F"/>
                </a:solidFill>
                <a:effectLst/>
                <a:uLnTx/>
                <a:uFillTx/>
                <a:ea typeface="+mn-ea"/>
                <a:cs typeface="+mn-cs"/>
              </a:rPr>
              <a:t>sin estudios</a:t>
            </a:r>
            <a:r>
              <a:rPr lang="es-ES" altLang="es-ES" sz="1400" dirty="0" smtClean="0">
                <a:solidFill>
                  <a:srgbClr val="5F5F5F"/>
                </a:solidFill>
              </a:rPr>
              <a:t> </a:t>
            </a:r>
            <a:r>
              <a:rPr kumimoji="0" lang="es-ES" altLang="es-ES" sz="1400" b="0" i="0" u="none" strike="noStrike" kern="1200" cap="none" spc="0" normalizeH="0" noProof="0" dirty="0" smtClean="0">
                <a:ln>
                  <a:noFill/>
                </a:ln>
                <a:solidFill>
                  <a:srgbClr val="5F5F5F"/>
                </a:solidFill>
                <a:effectLst/>
                <a:uLnTx/>
                <a:uFillTx/>
                <a:ea typeface="+mn-ea"/>
                <a:cs typeface="+mn-cs"/>
              </a:rPr>
              <a:t>y en las provincia de </a:t>
            </a:r>
            <a:r>
              <a:rPr kumimoji="0" lang="es-ES" altLang="es-ES" sz="1400" b="1" i="0" u="none" strike="noStrike" kern="1200" cap="none" spc="0" normalizeH="0" noProof="0" dirty="0" smtClean="0">
                <a:ln>
                  <a:noFill/>
                </a:ln>
                <a:solidFill>
                  <a:srgbClr val="5F5F5F"/>
                </a:solidFill>
                <a:effectLst/>
                <a:uLnTx/>
                <a:uFillTx/>
                <a:ea typeface="+mn-ea"/>
                <a:cs typeface="+mn-cs"/>
              </a:rPr>
              <a:t>Albacete </a:t>
            </a:r>
            <a:r>
              <a:rPr kumimoji="0" lang="es-ES" altLang="es-ES" sz="1400" b="0" i="0" u="none" strike="noStrike" kern="1200" cap="none" spc="0" normalizeH="0" noProof="0" dirty="0" smtClean="0">
                <a:ln>
                  <a:noFill/>
                </a:ln>
                <a:solidFill>
                  <a:srgbClr val="5F5F5F"/>
                </a:solidFill>
                <a:effectLst/>
                <a:uLnTx/>
                <a:uFillTx/>
                <a:ea typeface="+mn-ea"/>
                <a:cs typeface="+mn-cs"/>
              </a:rPr>
              <a:t>y </a:t>
            </a:r>
            <a:r>
              <a:rPr kumimoji="0" lang="es-ES" altLang="es-ES" sz="1400" b="1" i="0" u="none" strike="noStrike" kern="1200" cap="none" spc="0" normalizeH="0" noProof="0" dirty="0" smtClean="0">
                <a:ln>
                  <a:noFill/>
                </a:ln>
                <a:solidFill>
                  <a:srgbClr val="5F5F5F"/>
                </a:solidFill>
                <a:effectLst/>
                <a:uLnTx/>
                <a:uFillTx/>
                <a:ea typeface="+mn-ea"/>
                <a:cs typeface="+mn-cs"/>
              </a:rPr>
              <a:t>Cuenca.</a:t>
            </a:r>
            <a:endParaRPr lang="es-ES" altLang="es-ES" sz="1400" noProof="0" dirty="0" smtClean="0">
              <a:solidFill>
                <a:srgbClr val="5F5F5F"/>
              </a:solidFill>
            </a:endParaRP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kumimoji="0" lang="es-ES" altLang="es-ES" sz="1400" i="0" u="none" strike="noStrike" kern="1200" cap="none" spc="0" normalizeH="0" dirty="0" smtClean="0">
                <a:ln>
                  <a:noFill/>
                </a:ln>
                <a:solidFill>
                  <a:srgbClr val="5F5F5F"/>
                </a:solidFill>
                <a:effectLst/>
                <a:uLnTx/>
                <a:uFillTx/>
                <a:ea typeface="+mn-ea"/>
                <a:cs typeface="+mn-cs"/>
              </a:rPr>
              <a:t>El voto a </a:t>
            </a:r>
            <a:r>
              <a:rPr kumimoji="0" lang="es-ES" altLang="es-ES" sz="1400" b="1" i="0" u="none" strike="noStrike" kern="1200" cap="none" spc="0" normalizeH="0" dirty="0" smtClean="0">
                <a:ln>
                  <a:noFill/>
                </a:ln>
                <a:solidFill>
                  <a:srgbClr val="5F5F5F"/>
                </a:solidFill>
                <a:effectLst/>
                <a:uLnTx/>
                <a:uFillTx/>
                <a:ea typeface="+mn-ea"/>
                <a:cs typeface="+mn-cs"/>
              </a:rPr>
              <a:t>Podemos </a:t>
            </a:r>
            <a:r>
              <a:rPr kumimoji="0" lang="es-ES" altLang="es-ES" sz="1400" i="0" u="none" strike="noStrike" kern="1200" cap="none" spc="0" normalizeH="0" dirty="0" smtClean="0">
                <a:ln>
                  <a:noFill/>
                </a:ln>
                <a:solidFill>
                  <a:srgbClr val="5F5F5F"/>
                </a:solidFill>
                <a:effectLst/>
                <a:uLnTx/>
                <a:uFillTx/>
                <a:ea typeface="+mn-ea"/>
                <a:cs typeface="+mn-cs"/>
              </a:rPr>
              <a:t>es algo más </a:t>
            </a:r>
            <a:r>
              <a:rPr kumimoji="0" lang="es-ES" altLang="es-ES" sz="1400" b="1" i="0" u="none" strike="noStrike" kern="1200" cap="none" spc="0" normalizeH="0" dirty="0" smtClean="0">
                <a:ln>
                  <a:noFill/>
                </a:ln>
                <a:solidFill>
                  <a:srgbClr val="5F5F5F"/>
                </a:solidFill>
                <a:effectLst/>
                <a:uLnTx/>
                <a:uFillTx/>
                <a:ea typeface="+mn-ea"/>
                <a:cs typeface="+mn-cs"/>
              </a:rPr>
              <a:t>masculino</a:t>
            </a:r>
            <a:r>
              <a:rPr kumimoji="0" lang="es-ES" altLang="es-ES" sz="1400" i="0" u="none" strike="noStrike" kern="1200" cap="none" spc="0" normalizeH="0" dirty="0" smtClean="0">
                <a:ln>
                  <a:noFill/>
                </a:ln>
                <a:solidFill>
                  <a:srgbClr val="5F5F5F"/>
                </a:solidFill>
                <a:effectLst/>
                <a:uLnTx/>
                <a:uFillTx/>
                <a:ea typeface="+mn-ea"/>
                <a:cs typeface="+mn-cs"/>
              </a:rPr>
              <a:t> que femenino; obtiene sus mejores resultados entre los </a:t>
            </a:r>
            <a:r>
              <a:rPr kumimoji="0" lang="es-ES" altLang="es-ES" sz="1400" b="1" i="0" u="none" strike="noStrike" kern="1200" cap="none" spc="0" normalizeH="0" dirty="0" smtClean="0">
                <a:ln>
                  <a:noFill/>
                </a:ln>
                <a:solidFill>
                  <a:srgbClr val="5F5F5F"/>
                </a:solidFill>
                <a:effectLst/>
                <a:uLnTx/>
                <a:uFillTx/>
                <a:ea typeface="+mn-ea"/>
                <a:cs typeface="+mn-cs"/>
              </a:rPr>
              <a:t>ciudadanos de menos de 40 años</a:t>
            </a:r>
            <a:r>
              <a:rPr lang="es-ES" altLang="es-ES" sz="1400" dirty="0" smtClean="0">
                <a:solidFill>
                  <a:srgbClr val="5F5F5F"/>
                </a:solidFill>
              </a:rPr>
              <a:t> </a:t>
            </a:r>
            <a:r>
              <a:rPr kumimoji="0" lang="es-ES" altLang="es-ES" sz="1400" i="0" u="none" strike="noStrike" kern="1200" cap="none" spc="0" normalizeH="0" dirty="0" smtClean="0">
                <a:ln>
                  <a:noFill/>
                </a:ln>
                <a:solidFill>
                  <a:srgbClr val="5F5F5F"/>
                </a:solidFill>
                <a:effectLst/>
                <a:uLnTx/>
                <a:uFillTx/>
                <a:ea typeface="+mn-ea"/>
                <a:cs typeface="+mn-cs"/>
              </a:rPr>
              <a:t>y con </a:t>
            </a:r>
            <a:r>
              <a:rPr kumimoji="0" lang="es-ES" altLang="es-ES" sz="1400" b="1" i="0" u="none" strike="noStrike" kern="1200" cap="none" spc="0" normalizeH="0" dirty="0" smtClean="0">
                <a:ln>
                  <a:noFill/>
                </a:ln>
                <a:solidFill>
                  <a:srgbClr val="5F5F5F"/>
                </a:solidFill>
                <a:effectLst/>
                <a:uLnTx/>
                <a:uFillTx/>
                <a:ea typeface="+mn-ea"/>
                <a:cs typeface="+mn-cs"/>
              </a:rPr>
              <a:t>estudios medios</a:t>
            </a:r>
            <a:r>
              <a:rPr kumimoji="0" lang="es-ES" altLang="es-ES" sz="1400" i="0" u="none" strike="noStrike" kern="1200" cap="none" spc="0" normalizeH="0" dirty="0" smtClean="0">
                <a:ln>
                  <a:noFill/>
                </a:ln>
                <a:solidFill>
                  <a:srgbClr val="5F5F5F"/>
                </a:solidFill>
                <a:effectLst/>
                <a:uLnTx/>
                <a:uFillTx/>
                <a:ea typeface="+mn-ea"/>
                <a:cs typeface="+mn-cs"/>
              </a:rPr>
              <a:t>. También saca más votos en las </a:t>
            </a:r>
            <a:r>
              <a:rPr kumimoji="0" lang="es-ES" altLang="es-ES" sz="1400" b="1" i="0" u="none" strike="noStrike" kern="1200" cap="none" spc="0" normalizeH="0" dirty="0" smtClean="0">
                <a:ln>
                  <a:noFill/>
                </a:ln>
                <a:solidFill>
                  <a:srgbClr val="5F5F5F"/>
                </a:solidFill>
                <a:effectLst/>
                <a:uLnTx/>
                <a:uFillTx/>
                <a:ea typeface="+mn-ea"/>
                <a:cs typeface="+mn-cs"/>
              </a:rPr>
              <a:t>ciudades </a:t>
            </a:r>
            <a:r>
              <a:rPr kumimoji="0" lang="es-ES" altLang="es-ES" sz="1400" i="0" u="none" strike="noStrike" kern="1200" cap="none" spc="0" normalizeH="0" dirty="0" smtClean="0">
                <a:ln>
                  <a:noFill/>
                </a:ln>
                <a:solidFill>
                  <a:srgbClr val="5F5F5F"/>
                </a:solidFill>
                <a:effectLst/>
                <a:uLnTx/>
                <a:uFillTx/>
                <a:ea typeface="+mn-ea"/>
                <a:cs typeface="+mn-cs"/>
              </a:rPr>
              <a:t>y en la provincia de </a:t>
            </a:r>
            <a:r>
              <a:rPr kumimoji="0" lang="es-ES" altLang="es-ES" sz="1400" b="1" i="0" u="none" strike="noStrike" kern="1200" cap="none" spc="0" normalizeH="0" dirty="0" smtClean="0">
                <a:ln>
                  <a:noFill/>
                </a:ln>
                <a:solidFill>
                  <a:srgbClr val="5F5F5F"/>
                </a:solidFill>
                <a:effectLst/>
                <a:uLnTx/>
                <a:uFillTx/>
                <a:ea typeface="+mn-ea"/>
                <a:cs typeface="+mn-cs"/>
              </a:rPr>
              <a:t>Guadalajara</a:t>
            </a:r>
            <a:r>
              <a:rPr kumimoji="0" lang="es-ES" altLang="es-ES" sz="1400" i="0" u="none" strike="noStrike" kern="1200" cap="none" spc="0" normalizeH="0" dirty="0" smtClean="0">
                <a:ln>
                  <a:noFill/>
                </a:ln>
                <a:solidFill>
                  <a:srgbClr val="5F5F5F"/>
                </a:solidFill>
                <a:effectLst/>
                <a:uLnTx/>
                <a:uFillTx/>
                <a:ea typeface="+mn-ea"/>
                <a:cs typeface="+mn-cs"/>
              </a:rPr>
              <a:t>.</a:t>
            </a: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r>
              <a:rPr lang="es-ES" altLang="es-ES" sz="1400" noProof="0" dirty="0" smtClean="0">
                <a:solidFill>
                  <a:srgbClr val="5F5F5F"/>
                </a:solidFill>
              </a:rPr>
              <a:t>El electorado de </a:t>
            </a:r>
            <a:r>
              <a:rPr lang="es-ES" altLang="es-ES" sz="1400" b="1" noProof="0" dirty="0" smtClean="0">
                <a:solidFill>
                  <a:srgbClr val="5F5F5F"/>
                </a:solidFill>
              </a:rPr>
              <a:t>Ciudadanos</a:t>
            </a:r>
            <a:r>
              <a:rPr lang="es-ES" altLang="es-ES" sz="1400" noProof="0" dirty="0" smtClean="0">
                <a:solidFill>
                  <a:srgbClr val="5F5F5F"/>
                </a:solidFill>
              </a:rPr>
              <a:t> también es </a:t>
            </a:r>
            <a:r>
              <a:rPr lang="es-ES" altLang="es-ES" sz="1400" b="1" noProof="0" dirty="0" smtClean="0">
                <a:solidFill>
                  <a:srgbClr val="5F5F5F"/>
                </a:solidFill>
              </a:rPr>
              <a:t>predominantemente masculino </a:t>
            </a:r>
            <a:r>
              <a:rPr lang="es-ES" altLang="es-ES" sz="1400" noProof="0" dirty="0" smtClean="0">
                <a:solidFill>
                  <a:srgbClr val="5F5F5F"/>
                </a:solidFill>
              </a:rPr>
              <a:t>y de </a:t>
            </a:r>
            <a:r>
              <a:rPr lang="es-ES" altLang="es-ES" sz="1400" b="1" noProof="0" dirty="0" smtClean="0">
                <a:solidFill>
                  <a:srgbClr val="5F5F5F"/>
                </a:solidFill>
              </a:rPr>
              <a:t>edades intermedias</a:t>
            </a:r>
            <a:r>
              <a:rPr lang="es-ES" altLang="es-ES" sz="1400" noProof="0" dirty="0" smtClean="0">
                <a:solidFill>
                  <a:srgbClr val="5F5F5F"/>
                </a:solidFill>
              </a:rPr>
              <a:t>, entre 30 y 49 años. Sus mejores resultados los obtiene entre los castellano manchegos con </a:t>
            </a:r>
            <a:r>
              <a:rPr lang="es-ES" altLang="es-ES" sz="1400" b="1" noProof="0" dirty="0" smtClean="0">
                <a:solidFill>
                  <a:srgbClr val="5F5F5F"/>
                </a:solidFill>
              </a:rPr>
              <a:t>estudios medios o  superiores</a:t>
            </a:r>
            <a:r>
              <a:rPr lang="es-ES" altLang="es-ES" sz="1400" noProof="0" dirty="0" smtClean="0">
                <a:solidFill>
                  <a:srgbClr val="5F5F5F"/>
                </a:solidFill>
              </a:rPr>
              <a:t>, de </a:t>
            </a:r>
            <a:r>
              <a:rPr lang="es-ES" altLang="es-ES" sz="1400" b="1" noProof="0" dirty="0" smtClean="0">
                <a:solidFill>
                  <a:srgbClr val="5F5F5F"/>
                </a:solidFill>
              </a:rPr>
              <a:t>clase alta, media alta o media-media</a:t>
            </a:r>
            <a:r>
              <a:rPr lang="es-ES" altLang="es-ES" sz="1400" noProof="0" dirty="0" smtClean="0">
                <a:solidFill>
                  <a:srgbClr val="5F5F5F"/>
                </a:solidFill>
              </a:rPr>
              <a:t>, residentes en </a:t>
            </a:r>
            <a:r>
              <a:rPr lang="es-ES" altLang="es-ES" sz="1400" b="1" noProof="0" dirty="0" smtClean="0">
                <a:solidFill>
                  <a:srgbClr val="5F5F5F"/>
                </a:solidFill>
              </a:rPr>
              <a:t>ciudades</a:t>
            </a:r>
            <a:r>
              <a:rPr lang="es-ES" altLang="es-ES" sz="1400" noProof="0" dirty="0" smtClean="0">
                <a:solidFill>
                  <a:srgbClr val="5F5F5F"/>
                </a:solidFill>
              </a:rPr>
              <a:t> y en la provincia de </a:t>
            </a:r>
            <a:r>
              <a:rPr lang="es-ES" altLang="es-ES" sz="1400" b="1" noProof="0" dirty="0" smtClean="0">
                <a:solidFill>
                  <a:srgbClr val="5F5F5F"/>
                </a:solidFill>
              </a:rPr>
              <a:t>Guadalajara</a:t>
            </a:r>
            <a:r>
              <a:rPr lang="es-ES" altLang="es-ES" sz="1400" noProof="0" dirty="0" smtClean="0">
                <a:solidFill>
                  <a:srgbClr val="5F5F5F"/>
                </a:solidFill>
              </a:rPr>
              <a:t>.</a:t>
            </a:r>
            <a:endParaRPr kumimoji="0" lang="es-ES" altLang="es-ES" sz="1400" i="0" u="none" strike="noStrike" kern="1200" cap="none" spc="0" normalizeH="0" noProof="0" dirty="0" smtClean="0">
              <a:ln>
                <a:noFill/>
              </a:ln>
              <a:solidFill>
                <a:srgbClr val="5F5F5F"/>
              </a:solidFill>
              <a:effectLst/>
              <a:uLnTx/>
              <a:uFillTx/>
              <a:ea typeface="+mn-ea"/>
              <a:cs typeface="+mn-cs"/>
            </a:endParaRPr>
          </a:p>
          <a:p>
            <a:pPr marL="263525" marR="0" lvl="0" indent="-263525" algn="just" defTabSz="914400" rtl="0" eaLnBrk="1" fontAlgn="auto" latinLnBrk="0" hangingPunct="1">
              <a:lnSpc>
                <a:spcPct val="110000"/>
              </a:lnSpc>
              <a:spcBef>
                <a:spcPct val="45000"/>
              </a:spcBef>
              <a:spcAft>
                <a:spcPct val="45000"/>
              </a:spcAft>
              <a:buClrTx/>
              <a:buSzTx/>
              <a:buFont typeface="Wingdings" pitchFamily="2" charset="2"/>
              <a:buChar char="Ø"/>
              <a:tabLst/>
              <a:defRPr/>
            </a:pPr>
            <a:endParaRPr kumimoji="0" lang="es-ES" altLang="es-ES" sz="1400" b="0" i="0" u="none" strike="noStrike" kern="1200" cap="none" spc="0" normalizeH="0" baseline="0" noProof="0" dirty="0">
              <a:ln>
                <a:noFill/>
              </a:ln>
              <a:solidFill>
                <a:srgbClr val="5F5F5F"/>
              </a:solidFill>
              <a:effectLst/>
              <a:uLnTx/>
              <a:uFillTx/>
              <a:ea typeface="+mn-ea"/>
              <a:cs typeface="+mn-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504056"/>
          </a:xfrm>
        </p:spPr>
        <p:txBody>
          <a:bodyPr>
            <a:normAutofit/>
          </a:bodyPr>
          <a:lstStyle/>
          <a:p>
            <a:r>
              <a:rPr lang="es-ES" sz="2400" dirty="0" smtClean="0">
                <a:latin typeface="+mn-lt"/>
              </a:rPr>
              <a:t>Perfil demográfico</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53</a:t>
            </a:fld>
            <a:endParaRPr lang="es-ES"/>
          </a:p>
        </p:txBody>
      </p:sp>
      <p:sp>
        <p:nvSpPr>
          <p:cNvPr id="16" name="15 Elipse"/>
          <p:cNvSpPr/>
          <p:nvPr/>
        </p:nvSpPr>
        <p:spPr>
          <a:xfrm>
            <a:off x="2771800" y="2613032"/>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Elipse"/>
          <p:cNvSpPr/>
          <p:nvPr/>
        </p:nvSpPr>
        <p:spPr>
          <a:xfrm>
            <a:off x="2243680" y="2957944"/>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Elipse"/>
          <p:cNvSpPr/>
          <p:nvPr/>
        </p:nvSpPr>
        <p:spPr>
          <a:xfrm>
            <a:off x="3347864" y="3861048"/>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11" name="10 Tabla"/>
          <p:cNvGraphicFramePr>
            <a:graphicFrameLocks noGrp="1"/>
          </p:cNvGraphicFramePr>
          <p:nvPr/>
        </p:nvGraphicFramePr>
        <p:xfrm>
          <a:off x="1259632" y="1844824"/>
          <a:ext cx="6661079" cy="3967476"/>
        </p:xfrm>
        <a:graphic>
          <a:graphicData uri="http://schemas.openxmlformats.org/drawingml/2006/table">
            <a:tbl>
              <a:tblPr firstRow="1" bandRow="1">
                <a:tableStyleId>{5C22544A-7EE6-4342-B048-85BDC9FD1C3A}</a:tableStyleId>
              </a:tblPr>
              <a:tblGrid>
                <a:gridCol w="1080122"/>
                <a:gridCol w="720080"/>
                <a:gridCol w="720080"/>
                <a:gridCol w="936104"/>
                <a:gridCol w="1097616"/>
                <a:gridCol w="522564"/>
                <a:gridCol w="904810"/>
                <a:gridCol w="679703"/>
              </a:tblGrid>
              <a:tr h="153325">
                <a:tc rowSpan="2">
                  <a:txBody>
                    <a:bodyPr/>
                    <a:lstStyle/>
                    <a:p>
                      <a:pPr>
                        <a:lnSpc>
                          <a:spcPct val="100000"/>
                        </a:lnSpc>
                      </a:pPr>
                      <a:endParaRPr lang="es-ES" sz="1400" dirty="0"/>
                    </a:p>
                  </a:txBody>
                  <a:tcPr anchor="b">
                    <a:lnR w="19050" cap="flat" cmpd="sng" algn="ctr">
                      <a:solidFill>
                        <a:schemeClr val="bg1"/>
                      </a:solidFill>
                      <a:prstDash val="solid"/>
                      <a:round/>
                      <a:headEnd type="none" w="med" len="med"/>
                      <a:tailEnd type="none" w="med" len="med"/>
                    </a:lnR>
                  </a:tcPr>
                </a:tc>
                <a:tc gridSpan="7">
                  <a:txBody>
                    <a:bodyPr/>
                    <a:lstStyle/>
                    <a:p>
                      <a:pPr algn="ctr">
                        <a:lnSpc>
                          <a:spcPct val="100000"/>
                        </a:lnSpc>
                      </a:pPr>
                      <a:r>
                        <a:rPr lang="es-ES" sz="1400" i="1" dirty="0" smtClean="0"/>
                        <a:t>Intención de voto + Simpatía</a:t>
                      </a:r>
                      <a:endParaRPr lang="es-ES" sz="1400" i="1"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b="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b="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r>
              <a:tr h="343272">
                <a:tc vMerge="1">
                  <a:txBody>
                    <a:bodyPr/>
                    <a:lstStyle/>
                    <a:p>
                      <a:endParaRPr lang="es-ES"/>
                    </a:p>
                  </a:txBody>
                  <a:tcPr/>
                </a:tc>
                <a:tc>
                  <a:txBody>
                    <a:bodyPr/>
                    <a:lstStyle/>
                    <a:p>
                      <a:pPr algn="ctr">
                        <a:lnSpc>
                          <a:spcPct val="100000"/>
                        </a:lnSpc>
                      </a:pPr>
                      <a:r>
                        <a:rPr lang="es-ES" sz="1200" b="1" dirty="0" smtClean="0">
                          <a:solidFill>
                            <a:schemeClr val="bg1"/>
                          </a:solidFill>
                        </a:rPr>
                        <a:t>PP</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PSOE</a:t>
                      </a:r>
                      <a:endParaRPr lang="es-ES" sz="12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Podemos</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Ciudadanos</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IU</a:t>
                      </a:r>
                      <a:endParaRPr lang="es-ES" sz="12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Otros/NS/NC</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Total</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r>
              <a:tr h="356164">
                <a:tc>
                  <a:txBody>
                    <a:bodyPr/>
                    <a:lstStyle/>
                    <a:p>
                      <a:pPr>
                        <a:lnSpc>
                          <a:spcPct val="100000"/>
                        </a:lnSpc>
                      </a:pPr>
                      <a:r>
                        <a:rPr lang="es-ES" sz="1600" b="1" i="1" u="sng" dirty="0" smtClean="0"/>
                        <a:t>Sexo</a:t>
                      </a:r>
                      <a:endParaRPr lang="es-ES" sz="1600" b="1" i="1" u="sng" dirty="0"/>
                    </a:p>
                  </a:txBody>
                  <a:tcPr anchor="ctr">
                    <a:lnR w="19050" cap="flat" cmpd="sng" algn="ctr">
                      <a:solidFill>
                        <a:schemeClr val="bg1"/>
                      </a:solidFill>
                      <a:prstDash val="solid"/>
                      <a:round/>
                      <a:headEnd type="none" w="med" len="med"/>
                      <a:tailEnd type="none" w="med" len="med"/>
                    </a:lnR>
                  </a:tcPr>
                </a:tc>
                <a:tc>
                  <a:txBody>
                    <a:bodyPr/>
                    <a:lstStyle/>
                    <a:p>
                      <a:pPr>
                        <a:lnSpc>
                          <a:spcPct val="100000"/>
                        </a:lnSpc>
                      </a:pPr>
                      <a:endParaRPr lang="es-ES" sz="1400" b="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endParaRPr lang="es-ES" sz="1400" b="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b="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endParaRPr lang="es-ES" sz="14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r>
              <a:tr h="356164">
                <a:tc>
                  <a:txBody>
                    <a:bodyPr/>
                    <a:lstStyle/>
                    <a:p>
                      <a:pPr>
                        <a:lnSpc>
                          <a:spcPct val="100000"/>
                        </a:lnSpc>
                      </a:pPr>
                      <a:r>
                        <a:rPr lang="es-ES" sz="1400" b="0" dirty="0" smtClean="0"/>
                        <a:t>Varones</a:t>
                      </a:r>
                      <a:endParaRPr lang="es-ES" sz="1400" b="0" dirty="0"/>
                    </a:p>
                  </a:txBody>
                  <a:tcPr anchor="ctr">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24</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35</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10</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15</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r>
              <a:tr h="356164">
                <a:tc>
                  <a:txBody>
                    <a:bodyPr/>
                    <a:lstStyle/>
                    <a:p>
                      <a:pPr>
                        <a:lnSpc>
                          <a:spcPct val="100000"/>
                        </a:lnSpc>
                      </a:pPr>
                      <a:r>
                        <a:rPr lang="es-ES" sz="1400" b="0" dirty="0" smtClean="0"/>
                        <a:t>Mujeres</a:t>
                      </a:r>
                      <a:endParaRPr lang="es-ES" sz="1400" b="0" dirty="0"/>
                    </a:p>
                  </a:txBody>
                  <a:tcPr anchor="ctr">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28</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39</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r>
              <a:tr h="356164">
                <a:tc>
                  <a:txBody>
                    <a:bodyPr/>
                    <a:lstStyle/>
                    <a:p>
                      <a:pPr>
                        <a:lnSpc>
                          <a:spcPct val="100000"/>
                        </a:lnSpc>
                      </a:pPr>
                      <a:r>
                        <a:rPr lang="es-ES" sz="1600" b="1" i="1" u="sng" dirty="0" smtClean="0"/>
                        <a:t>Edad</a:t>
                      </a:r>
                      <a:endParaRPr lang="es-ES" sz="1600" b="1" i="1" u="sng" dirty="0"/>
                    </a:p>
                  </a:txBody>
                  <a:tcPr anchor="ctr">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endParaRPr lang="es-ES"/>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endParaRPr lang="es-ES"/>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endParaRPr lang="es-ES"/>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endParaRPr lang="es-ES"/>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endParaRPr lang="es-ES"/>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endParaRPr lang="es-ES"/>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18-29</a:t>
                      </a:r>
                      <a:endParaRPr lang="es-ES" sz="1400" b="0"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21</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31</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15</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4</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r>
                        <a:rPr lang="es-ES" sz="1100" b="0" i="0" u="none" strike="noStrike" dirty="0">
                          <a:solidFill>
                            <a:srgbClr val="000000"/>
                          </a:solidFill>
                          <a:latin typeface="Calibri"/>
                        </a:rPr>
                        <a:t>15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356164">
                <a:tc>
                  <a:txBody>
                    <a:bodyPr/>
                    <a:lstStyle/>
                    <a:p>
                      <a:pPr>
                        <a:lnSpc>
                          <a:spcPct val="100000"/>
                        </a:lnSpc>
                      </a:pPr>
                      <a:r>
                        <a:rPr lang="es-ES" sz="1400" b="0" dirty="0" smtClean="0"/>
                        <a:t>30-39</a:t>
                      </a:r>
                      <a:endParaRPr lang="es-ES" sz="1400" b="0" dirty="0"/>
                    </a:p>
                  </a:txBody>
                  <a:tcPr anchor="ctr">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19</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39</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10</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18</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12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40-49</a:t>
                      </a:r>
                      <a:endParaRPr lang="es-ES" sz="1400" b="0"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21</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36</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7</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20</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50-64</a:t>
                      </a:r>
                      <a:endParaRPr lang="es-ES" sz="1400" b="0"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22</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43</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16</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65 y más</a:t>
                      </a:r>
                      <a:endParaRPr lang="es-ES" sz="1400" b="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45</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34</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0</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11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bl>
          </a:graphicData>
        </a:graphic>
      </p:graphicFrame>
      <p:sp>
        <p:nvSpPr>
          <p:cNvPr id="10" name="9 Elipse"/>
          <p:cNvSpPr/>
          <p:nvPr/>
        </p:nvSpPr>
        <p:spPr>
          <a:xfrm>
            <a:off x="2564676" y="3405917"/>
            <a:ext cx="263784" cy="1915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Elipse"/>
          <p:cNvSpPr/>
          <p:nvPr/>
        </p:nvSpPr>
        <p:spPr>
          <a:xfrm>
            <a:off x="3250148" y="3391717"/>
            <a:ext cx="28803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Elipse"/>
          <p:cNvSpPr/>
          <p:nvPr/>
        </p:nvSpPr>
        <p:spPr>
          <a:xfrm>
            <a:off x="4105227" y="3043252"/>
            <a:ext cx="28803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Elipse"/>
          <p:cNvSpPr/>
          <p:nvPr/>
        </p:nvSpPr>
        <p:spPr>
          <a:xfrm>
            <a:off x="5124914" y="3045810"/>
            <a:ext cx="28803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Elipse"/>
          <p:cNvSpPr/>
          <p:nvPr/>
        </p:nvSpPr>
        <p:spPr>
          <a:xfrm>
            <a:off x="2555776" y="5551957"/>
            <a:ext cx="263784" cy="1915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Elipse"/>
          <p:cNvSpPr/>
          <p:nvPr/>
        </p:nvSpPr>
        <p:spPr>
          <a:xfrm>
            <a:off x="3275856" y="5180342"/>
            <a:ext cx="28803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Elipse"/>
          <p:cNvSpPr/>
          <p:nvPr/>
        </p:nvSpPr>
        <p:spPr>
          <a:xfrm>
            <a:off x="4067944" y="4077072"/>
            <a:ext cx="305356" cy="2449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22 Elipse"/>
          <p:cNvSpPr/>
          <p:nvPr/>
        </p:nvSpPr>
        <p:spPr>
          <a:xfrm>
            <a:off x="5099206" y="4497545"/>
            <a:ext cx="28803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23 Elipse"/>
          <p:cNvSpPr/>
          <p:nvPr/>
        </p:nvSpPr>
        <p:spPr>
          <a:xfrm>
            <a:off x="4067944" y="4437112"/>
            <a:ext cx="305356" cy="2449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24 Elipse"/>
          <p:cNvSpPr/>
          <p:nvPr/>
        </p:nvSpPr>
        <p:spPr>
          <a:xfrm>
            <a:off x="3275856" y="4437112"/>
            <a:ext cx="305356" cy="2449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Elipse"/>
          <p:cNvSpPr/>
          <p:nvPr/>
        </p:nvSpPr>
        <p:spPr>
          <a:xfrm>
            <a:off x="5087631" y="4820302"/>
            <a:ext cx="28803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576064"/>
          </a:xfrm>
        </p:spPr>
        <p:txBody>
          <a:bodyPr vert="horz" lIns="91440" tIns="45720" rIns="91440" bIns="45720" rtlCol="0" anchor="ctr">
            <a:normAutofit/>
          </a:bodyPr>
          <a:lstStyle/>
          <a:p>
            <a:r>
              <a:rPr lang="es-ES" sz="2400" dirty="0" smtClean="0">
                <a:latin typeface="+mn-lt"/>
              </a:rPr>
              <a:t>Perfil de estatus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54</a:t>
            </a:fld>
            <a:endParaRPr lang="es-ES"/>
          </a:p>
        </p:txBody>
      </p:sp>
      <p:sp>
        <p:nvSpPr>
          <p:cNvPr id="16" name="15 Elipse"/>
          <p:cNvSpPr/>
          <p:nvPr/>
        </p:nvSpPr>
        <p:spPr>
          <a:xfrm>
            <a:off x="2771800" y="2613032"/>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Elipse"/>
          <p:cNvSpPr/>
          <p:nvPr/>
        </p:nvSpPr>
        <p:spPr>
          <a:xfrm>
            <a:off x="2243680" y="2957944"/>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Elipse"/>
          <p:cNvSpPr/>
          <p:nvPr/>
        </p:nvSpPr>
        <p:spPr>
          <a:xfrm>
            <a:off x="3347864" y="3861048"/>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11" name="10 Tabla"/>
          <p:cNvGraphicFramePr>
            <a:graphicFrameLocks noGrp="1"/>
          </p:cNvGraphicFramePr>
          <p:nvPr/>
        </p:nvGraphicFramePr>
        <p:xfrm>
          <a:off x="899591" y="1672744"/>
          <a:ext cx="7077645" cy="3973000"/>
        </p:xfrm>
        <a:graphic>
          <a:graphicData uri="http://schemas.openxmlformats.org/drawingml/2006/table">
            <a:tbl>
              <a:tblPr firstRow="1" bandRow="1">
                <a:tableStyleId>{5C22544A-7EE6-4342-B048-85BDC9FD1C3A}</a:tableStyleId>
              </a:tblPr>
              <a:tblGrid>
                <a:gridCol w="1872209"/>
                <a:gridCol w="504056"/>
                <a:gridCol w="648072"/>
                <a:gridCol w="864096"/>
                <a:gridCol w="1080120"/>
                <a:gridCol w="546369"/>
                <a:gridCol w="837325"/>
                <a:gridCol w="725398"/>
              </a:tblGrid>
              <a:tr h="0">
                <a:tc rowSpan="2">
                  <a:txBody>
                    <a:bodyPr/>
                    <a:lstStyle/>
                    <a:p>
                      <a:pPr>
                        <a:lnSpc>
                          <a:spcPct val="100000"/>
                        </a:lnSpc>
                      </a:pPr>
                      <a:endParaRPr lang="es-ES" sz="1400" dirty="0"/>
                    </a:p>
                  </a:txBody>
                  <a:tcPr anchor="b">
                    <a:lnR w="19050" cap="flat" cmpd="sng" algn="ctr">
                      <a:solidFill>
                        <a:schemeClr val="bg1"/>
                      </a:solidFill>
                      <a:prstDash val="solid"/>
                      <a:round/>
                      <a:headEnd type="none" w="med" len="med"/>
                      <a:tailEnd type="none" w="med" len="med"/>
                    </a:lnR>
                  </a:tcPr>
                </a:tc>
                <a:tc gridSpan="7">
                  <a:txBody>
                    <a:bodyPr/>
                    <a:lstStyle/>
                    <a:p>
                      <a:pPr algn="ctr">
                        <a:lnSpc>
                          <a:spcPct val="100000"/>
                        </a:lnSpc>
                      </a:pPr>
                      <a:r>
                        <a:rPr lang="es-ES" sz="1400" i="1" dirty="0" smtClean="0"/>
                        <a:t>Intención de voto + Simpatía</a:t>
                      </a:r>
                      <a:endParaRPr lang="es-ES" sz="1400" i="1"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b="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b="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r>
              <a:tr h="343272">
                <a:tc vMerge="1">
                  <a:txBody>
                    <a:bodyPr/>
                    <a:lstStyle/>
                    <a:p>
                      <a:endParaRPr lang="es-ES"/>
                    </a:p>
                  </a:txBody>
                  <a:tcPr/>
                </a:tc>
                <a:tc>
                  <a:txBody>
                    <a:bodyPr/>
                    <a:lstStyle/>
                    <a:p>
                      <a:pPr algn="ctr">
                        <a:lnSpc>
                          <a:spcPct val="100000"/>
                        </a:lnSpc>
                      </a:pPr>
                      <a:r>
                        <a:rPr lang="es-ES" sz="1200" b="1" dirty="0" smtClean="0">
                          <a:solidFill>
                            <a:schemeClr val="bg1"/>
                          </a:solidFill>
                        </a:rPr>
                        <a:t>PP</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PSOE</a:t>
                      </a:r>
                      <a:endParaRPr lang="es-ES" sz="12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Podemos</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Ciudadanos</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IU</a:t>
                      </a:r>
                      <a:endParaRPr lang="es-ES" sz="12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Otros/NS/NC</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Total</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r>
              <a:tr h="356164">
                <a:tc>
                  <a:txBody>
                    <a:bodyPr/>
                    <a:lstStyle/>
                    <a:p>
                      <a:pPr>
                        <a:lnSpc>
                          <a:spcPct val="100000"/>
                        </a:lnSpc>
                      </a:pPr>
                      <a:r>
                        <a:rPr lang="es-ES" sz="1600" b="1" i="1" u="sng" dirty="0" smtClean="0"/>
                        <a:t>Estatus</a:t>
                      </a:r>
                      <a:endParaRPr lang="es-ES" sz="1600" b="1" i="1" u="sng" dirty="0"/>
                    </a:p>
                  </a:txBody>
                  <a:tcPr anchor="ctr">
                    <a:lnR w="19050" cap="flat" cmpd="sng" algn="ctr">
                      <a:solidFill>
                        <a:schemeClr val="bg1"/>
                      </a:solidFill>
                      <a:prstDash val="solid"/>
                      <a:round/>
                      <a:headEnd type="none" w="med" len="med"/>
                      <a:tailEnd type="none" w="med" len="med"/>
                    </a:lnR>
                  </a:tcPr>
                </a:tc>
                <a:tc>
                  <a:txBody>
                    <a:bodyPr/>
                    <a:lstStyle/>
                    <a:p>
                      <a:pPr>
                        <a:lnSpc>
                          <a:spcPct val="100000"/>
                        </a:lnSpc>
                      </a:pPr>
                      <a:endParaRPr lang="es-ES" sz="1400" b="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endParaRPr lang="es-ES" sz="1400" b="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b="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endParaRPr lang="es-ES" sz="14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r>
              <a:tr h="356164">
                <a:tc>
                  <a:txBody>
                    <a:bodyPr/>
                    <a:lstStyle/>
                    <a:p>
                      <a:pPr>
                        <a:lnSpc>
                          <a:spcPct val="100000"/>
                        </a:lnSpc>
                      </a:pPr>
                      <a:r>
                        <a:rPr lang="es-ES" sz="1400" b="0" dirty="0" smtClean="0"/>
                        <a:t>Clase alta/ Media alta</a:t>
                      </a:r>
                      <a:endParaRPr lang="es-ES" sz="1400" b="0" dirty="0"/>
                    </a:p>
                  </a:txBody>
                  <a:tcPr anchor="ctr">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30</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28</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9</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17</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r>
              <a:tr h="356164">
                <a:tc>
                  <a:txBody>
                    <a:bodyPr/>
                    <a:lstStyle/>
                    <a:p>
                      <a:pPr>
                        <a:lnSpc>
                          <a:spcPct val="100000"/>
                        </a:lnSpc>
                      </a:pPr>
                      <a:r>
                        <a:rPr lang="es-ES" sz="1400" b="0" dirty="0" smtClean="0"/>
                        <a:t>Clase media/ media</a:t>
                      </a:r>
                      <a:endParaRPr lang="es-ES" sz="1400" b="0" dirty="0"/>
                    </a:p>
                  </a:txBody>
                  <a:tcPr anchor="ctr">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24</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39</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9</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16</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r>
              <a:tr h="356164">
                <a:tc>
                  <a:txBody>
                    <a:bodyPr/>
                    <a:lstStyle/>
                    <a:p>
                      <a:pPr>
                        <a:lnSpc>
                          <a:spcPct val="100000"/>
                        </a:lnSpc>
                      </a:pPr>
                      <a:r>
                        <a:rPr lang="es-ES" sz="1400" b="0" i="0" u="none" dirty="0" smtClean="0"/>
                        <a:t>Clase media baja/</a:t>
                      </a:r>
                      <a:r>
                        <a:rPr lang="es-ES" sz="1400" b="0" i="0" u="none" baseline="0" dirty="0" smtClean="0"/>
                        <a:t> </a:t>
                      </a:r>
                      <a:r>
                        <a:rPr lang="es-ES" sz="1400" b="0" i="0" u="none" dirty="0" smtClean="0"/>
                        <a:t>baja</a:t>
                      </a:r>
                      <a:endParaRPr lang="es-ES" sz="1400" b="0" i="0" u="none" dirty="0"/>
                    </a:p>
                  </a:txBody>
                  <a:tcPr anchor="ctr">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23</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45</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7</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17</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361688">
                <a:tc>
                  <a:txBody>
                    <a:bodyPr/>
                    <a:lstStyle/>
                    <a:p>
                      <a:pPr>
                        <a:lnSpc>
                          <a:spcPct val="100000"/>
                        </a:lnSpc>
                      </a:pPr>
                      <a:r>
                        <a:rPr lang="es-ES" sz="1600" b="1" i="1" u="sng" dirty="0" smtClean="0"/>
                        <a:t>Estudios</a:t>
                      </a:r>
                      <a:endParaRPr lang="es-ES" sz="1600" b="1" i="1" u="sng"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356164">
                <a:tc>
                  <a:txBody>
                    <a:bodyPr/>
                    <a:lstStyle/>
                    <a:p>
                      <a:pPr>
                        <a:lnSpc>
                          <a:spcPct val="100000"/>
                        </a:lnSpc>
                      </a:pPr>
                      <a:r>
                        <a:rPr lang="es-ES" sz="1400" b="0" dirty="0" smtClean="0"/>
                        <a:t>Menos</a:t>
                      </a:r>
                      <a:r>
                        <a:rPr lang="es-ES" sz="1400" b="0" baseline="0" dirty="0" smtClean="0"/>
                        <a:t> de primarios</a:t>
                      </a:r>
                      <a:endParaRPr lang="es-ES" sz="1400" b="0" dirty="0"/>
                    </a:p>
                  </a:txBody>
                  <a:tcPr anchor="ctr">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34</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44</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endParaRPr lang="es-ES" sz="1100" b="0" i="0" u="none" strike="noStrike">
                        <a:solidFill>
                          <a:srgbClr val="000000"/>
                        </a:solidFill>
                        <a:latin typeface="Calibri"/>
                      </a:endParaRP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18</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Primarios</a:t>
                      </a:r>
                      <a:endParaRPr lang="es-ES" sz="1400" b="0"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26</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43</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11</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Medios</a:t>
                      </a:r>
                      <a:endParaRPr lang="es-ES" sz="1400" b="0"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24</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30</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17</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Superiores</a:t>
                      </a:r>
                      <a:endParaRPr lang="es-ES" sz="1400" b="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25</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30</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9</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20</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lnSpc>
                          <a:spcPct val="100000"/>
                        </a:lnSpc>
                      </a:pPr>
                      <a:r>
                        <a:rPr lang="es-ES" sz="1400" b="0" dirty="0" smtClean="0"/>
                        <a:t>100</a:t>
                      </a:r>
                      <a:endParaRPr lang="es-ES" sz="14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bl>
          </a:graphicData>
        </a:graphic>
      </p:graphicFrame>
      <p:sp>
        <p:nvSpPr>
          <p:cNvPr id="15" name="14 Elipse"/>
          <p:cNvSpPr/>
          <p:nvPr/>
        </p:nvSpPr>
        <p:spPr>
          <a:xfrm>
            <a:off x="2818100" y="4293096"/>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3458003" y="4677982"/>
            <a:ext cx="310334" cy="1886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Elipse"/>
          <p:cNvSpPr/>
          <p:nvPr/>
        </p:nvSpPr>
        <p:spPr>
          <a:xfrm>
            <a:off x="3431023" y="3573016"/>
            <a:ext cx="348889"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Elipse"/>
          <p:cNvSpPr/>
          <p:nvPr/>
        </p:nvSpPr>
        <p:spPr>
          <a:xfrm>
            <a:off x="2843808" y="2890219"/>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a:off x="5148064" y="2852936"/>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Elipse"/>
          <p:cNvSpPr/>
          <p:nvPr/>
        </p:nvSpPr>
        <p:spPr>
          <a:xfrm>
            <a:off x="5148064" y="3207874"/>
            <a:ext cx="326587" cy="2211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Elipse"/>
          <p:cNvSpPr/>
          <p:nvPr/>
        </p:nvSpPr>
        <p:spPr>
          <a:xfrm>
            <a:off x="3471503" y="4304671"/>
            <a:ext cx="310334" cy="1886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Elipse"/>
          <p:cNvSpPr/>
          <p:nvPr/>
        </p:nvSpPr>
        <p:spPr>
          <a:xfrm>
            <a:off x="4163102" y="5013176"/>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Elipse"/>
          <p:cNvSpPr/>
          <p:nvPr/>
        </p:nvSpPr>
        <p:spPr>
          <a:xfrm>
            <a:off x="5099206" y="5013176"/>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22 Elipse"/>
          <p:cNvSpPr/>
          <p:nvPr/>
        </p:nvSpPr>
        <p:spPr>
          <a:xfrm>
            <a:off x="5170581" y="5373216"/>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648072"/>
          </a:xfrm>
        </p:spPr>
        <p:txBody>
          <a:bodyPr vert="horz" lIns="91440" tIns="45720" rIns="91440" bIns="45720" rtlCol="0" anchor="ctr">
            <a:normAutofit/>
          </a:bodyPr>
          <a:lstStyle/>
          <a:p>
            <a:r>
              <a:rPr lang="es-ES" sz="2400" dirty="0" smtClean="0">
                <a:latin typeface="+mn-lt"/>
              </a:rPr>
              <a:t>Perfil territorial</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55</a:t>
            </a:fld>
            <a:endParaRPr lang="es-ES"/>
          </a:p>
        </p:txBody>
      </p:sp>
      <p:sp>
        <p:nvSpPr>
          <p:cNvPr id="16" name="15 Elipse"/>
          <p:cNvSpPr/>
          <p:nvPr/>
        </p:nvSpPr>
        <p:spPr>
          <a:xfrm>
            <a:off x="2771800" y="2613032"/>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Elipse"/>
          <p:cNvSpPr/>
          <p:nvPr/>
        </p:nvSpPr>
        <p:spPr>
          <a:xfrm>
            <a:off x="2243680" y="2957944"/>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Elipse"/>
          <p:cNvSpPr/>
          <p:nvPr/>
        </p:nvSpPr>
        <p:spPr>
          <a:xfrm>
            <a:off x="3347864" y="3861048"/>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11" name="10 Tabla"/>
          <p:cNvGraphicFramePr>
            <a:graphicFrameLocks noGrp="1"/>
          </p:cNvGraphicFramePr>
          <p:nvPr/>
        </p:nvGraphicFramePr>
        <p:xfrm>
          <a:off x="971600" y="1484784"/>
          <a:ext cx="6861620" cy="4565876"/>
        </p:xfrm>
        <a:graphic>
          <a:graphicData uri="http://schemas.openxmlformats.org/drawingml/2006/table">
            <a:tbl>
              <a:tblPr firstRow="1" bandRow="1">
                <a:tableStyleId>{5C22544A-7EE6-4342-B048-85BDC9FD1C3A}</a:tableStyleId>
              </a:tblPr>
              <a:tblGrid>
                <a:gridCol w="1584177"/>
                <a:gridCol w="594066"/>
                <a:gridCol w="648072"/>
                <a:gridCol w="787098"/>
                <a:gridCol w="1098400"/>
                <a:gridCol w="391666"/>
                <a:gridCol w="1054884"/>
                <a:gridCol w="703257"/>
              </a:tblGrid>
              <a:tr h="153325">
                <a:tc rowSpan="2">
                  <a:txBody>
                    <a:bodyPr/>
                    <a:lstStyle/>
                    <a:p>
                      <a:pPr>
                        <a:lnSpc>
                          <a:spcPct val="100000"/>
                        </a:lnSpc>
                      </a:pPr>
                      <a:endParaRPr lang="es-ES" sz="1400" dirty="0"/>
                    </a:p>
                  </a:txBody>
                  <a:tcPr anchor="b">
                    <a:lnR w="19050" cap="flat" cmpd="sng" algn="ctr">
                      <a:solidFill>
                        <a:schemeClr val="bg1"/>
                      </a:solidFill>
                      <a:prstDash val="solid"/>
                      <a:round/>
                      <a:headEnd type="none" w="med" len="med"/>
                      <a:tailEnd type="none" w="med" len="med"/>
                    </a:lnR>
                  </a:tcPr>
                </a:tc>
                <a:tc gridSpan="7">
                  <a:txBody>
                    <a:bodyPr/>
                    <a:lstStyle/>
                    <a:p>
                      <a:pPr algn="ctr">
                        <a:lnSpc>
                          <a:spcPct val="100000"/>
                        </a:lnSpc>
                      </a:pPr>
                      <a:r>
                        <a:rPr lang="es-ES" sz="1400" i="1" dirty="0" smtClean="0"/>
                        <a:t>Intención de voto + Simpatía</a:t>
                      </a:r>
                      <a:endParaRPr lang="es-ES" sz="1400" i="1"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b="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b="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c hMerge="1">
                  <a:txBody>
                    <a:bodyPr/>
                    <a:lstStyle/>
                    <a:p>
                      <a:pPr algn="ctr"/>
                      <a:endParaRPr lang="es-ES" sz="11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tr>
              <a:tr h="343272">
                <a:tc vMerge="1">
                  <a:txBody>
                    <a:bodyPr/>
                    <a:lstStyle/>
                    <a:p>
                      <a:endParaRPr lang="es-ES"/>
                    </a:p>
                  </a:txBody>
                  <a:tcPr/>
                </a:tc>
                <a:tc>
                  <a:txBody>
                    <a:bodyPr/>
                    <a:lstStyle/>
                    <a:p>
                      <a:pPr algn="ctr">
                        <a:lnSpc>
                          <a:spcPct val="100000"/>
                        </a:lnSpc>
                      </a:pPr>
                      <a:r>
                        <a:rPr lang="es-ES" sz="1200" b="1" dirty="0" smtClean="0">
                          <a:solidFill>
                            <a:schemeClr val="bg1"/>
                          </a:solidFill>
                        </a:rPr>
                        <a:t>PP</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PSOE</a:t>
                      </a:r>
                      <a:endParaRPr lang="es-ES" sz="12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Podemos</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Ciudadanos</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IU</a:t>
                      </a:r>
                      <a:endParaRPr lang="es-ES" sz="1200" b="1" dirty="0">
                        <a:solidFill>
                          <a:schemeClr val="bg1"/>
                        </a:solidFill>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Otros/NS/NC</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c>
                  <a:txBody>
                    <a:bodyPr/>
                    <a:lstStyle/>
                    <a:p>
                      <a:pPr algn="ctr"/>
                      <a:r>
                        <a:rPr lang="es-ES" sz="1200" b="1" dirty="0" smtClean="0">
                          <a:solidFill>
                            <a:schemeClr val="bg1"/>
                          </a:solidFill>
                        </a:rPr>
                        <a:t>Total</a:t>
                      </a:r>
                      <a:endParaRPr lang="es-ES"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1"/>
                    </a:solidFill>
                  </a:tcPr>
                </a:tc>
              </a:tr>
              <a:tr h="356164">
                <a:tc>
                  <a:txBody>
                    <a:bodyPr/>
                    <a:lstStyle/>
                    <a:p>
                      <a:pPr>
                        <a:lnSpc>
                          <a:spcPct val="100000"/>
                        </a:lnSpc>
                      </a:pPr>
                      <a:r>
                        <a:rPr lang="es-ES" sz="1600" b="1" i="1" u="sng" dirty="0" smtClean="0"/>
                        <a:t>Hábitat</a:t>
                      </a:r>
                      <a:endParaRPr lang="es-ES" sz="1600" b="1" i="1" u="sng" dirty="0"/>
                    </a:p>
                  </a:txBody>
                  <a:tcPr anchor="ctr">
                    <a:lnR w="19050" cap="flat" cmpd="sng" algn="ctr">
                      <a:solidFill>
                        <a:schemeClr val="bg1"/>
                      </a:solidFill>
                      <a:prstDash val="solid"/>
                      <a:round/>
                      <a:headEnd type="none" w="med" len="med"/>
                      <a:tailEnd type="none" w="med" len="med"/>
                    </a:lnR>
                  </a:tcPr>
                </a:tc>
                <a:tc>
                  <a:txBody>
                    <a:bodyPr/>
                    <a:lstStyle/>
                    <a:p>
                      <a:pPr>
                        <a:lnSpc>
                          <a:spcPct val="100000"/>
                        </a:lnSpc>
                      </a:pPr>
                      <a:endParaRPr lang="es-ES" sz="1400" b="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endParaRPr lang="es-ES" sz="1400" b="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b="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endParaRPr lang="es-ES" sz="14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r>
              <a:tr h="356164">
                <a:tc>
                  <a:txBody>
                    <a:bodyPr/>
                    <a:lstStyle/>
                    <a:p>
                      <a:pPr>
                        <a:lnSpc>
                          <a:spcPct val="100000"/>
                        </a:lnSpc>
                      </a:pPr>
                      <a:r>
                        <a:rPr lang="es-ES" sz="1400" b="0" dirty="0" smtClean="0"/>
                        <a:t>Hasta 10.000</a:t>
                      </a:r>
                      <a:endParaRPr lang="es-ES" sz="1400" b="0" dirty="0"/>
                    </a:p>
                  </a:txBody>
                  <a:tcPr anchor="ctr">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25</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37</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9</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14</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r>
              <a:tr h="356164">
                <a:tc>
                  <a:txBody>
                    <a:bodyPr/>
                    <a:lstStyle/>
                    <a:p>
                      <a:pPr>
                        <a:lnSpc>
                          <a:spcPct val="100000"/>
                        </a:lnSpc>
                      </a:pPr>
                      <a:r>
                        <a:rPr lang="es-ES" sz="1400" b="0" dirty="0" smtClean="0"/>
                        <a:t>10.001-50.000</a:t>
                      </a:r>
                      <a:endParaRPr lang="es-ES" sz="1400" b="0" dirty="0"/>
                    </a:p>
                  </a:txBody>
                  <a:tcPr anchor="ctr">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28</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40</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12</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r>
              <a:tr h="356164">
                <a:tc>
                  <a:txBody>
                    <a:bodyPr/>
                    <a:lstStyle/>
                    <a:p>
                      <a:pPr>
                        <a:lnSpc>
                          <a:spcPct val="100000"/>
                        </a:lnSpc>
                      </a:pPr>
                      <a:r>
                        <a:rPr lang="es-ES" sz="1400" b="0" i="0" u="none" dirty="0" smtClean="0"/>
                        <a:t>50.001-100.000</a:t>
                      </a:r>
                      <a:endParaRPr lang="es-ES" sz="1400" b="0" i="0" u="none" dirty="0"/>
                    </a:p>
                  </a:txBody>
                  <a:tcPr anchor="ctr">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25</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37</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7</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19</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10</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i="0" u="none" dirty="0" smtClean="0"/>
                        <a:t>Más de 100.000</a:t>
                      </a:r>
                      <a:endParaRPr lang="es-ES" sz="1400" b="0" i="0" u="none"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29</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25</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15</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5</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14</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b="0" i="0" u="none" dirty="0" smtClean="0"/>
                        <a:t>100</a:t>
                      </a:r>
                      <a:endParaRPr lang="es-ES" sz="1400" b="0" i="0" u="none"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600" b="1" i="1" u="sng" dirty="0" smtClean="0"/>
                        <a:t>Provincia</a:t>
                      </a:r>
                      <a:endParaRPr lang="es-ES" sz="1600" b="1" i="1" u="sng"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fontAlgn="b"/>
                      <a:endParaRPr lang="es-ES" sz="1100" b="0" i="0" u="none" strike="noStrike">
                        <a:solidFill>
                          <a:srgbClr val="000000"/>
                        </a:solidFill>
                        <a:latin typeface="Calibri"/>
                      </a:endParaRP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356164">
                <a:tc>
                  <a:txBody>
                    <a:bodyPr/>
                    <a:lstStyle/>
                    <a:p>
                      <a:pPr>
                        <a:lnSpc>
                          <a:spcPct val="100000"/>
                        </a:lnSpc>
                      </a:pPr>
                      <a:r>
                        <a:rPr lang="es-ES" sz="1400" b="0" dirty="0" smtClean="0"/>
                        <a:t>Albacete</a:t>
                      </a:r>
                      <a:endParaRPr lang="es-ES" sz="1400" b="0" dirty="0"/>
                    </a:p>
                  </a:txBody>
                  <a:tcPr anchor="ctr">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31</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11</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11</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Ciudad Real</a:t>
                      </a:r>
                      <a:endParaRPr lang="es-ES" sz="1400" b="0"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21</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6</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17</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Cuenca</a:t>
                      </a:r>
                      <a:endParaRPr lang="es-ES" sz="1400" b="0"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30</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35</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8</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13</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Guadalajara</a:t>
                      </a:r>
                      <a:endParaRPr lang="es-ES" sz="1400" b="0" dirty="0"/>
                    </a:p>
                  </a:txBody>
                  <a:tcPr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23</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30</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20</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12</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r h="356164">
                <a:tc>
                  <a:txBody>
                    <a:bodyPr/>
                    <a:lstStyle/>
                    <a:p>
                      <a:pPr>
                        <a:lnSpc>
                          <a:spcPct val="100000"/>
                        </a:lnSpc>
                      </a:pPr>
                      <a:r>
                        <a:rPr lang="es-ES" sz="1400" b="0" dirty="0" smtClean="0"/>
                        <a:t>Toledo</a:t>
                      </a:r>
                      <a:endParaRPr lang="es-ES" sz="1400" b="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26</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38</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7</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12</a:t>
                      </a:r>
                    </a:p>
                  </a:txBody>
                  <a:tcPr marL="7620" marR="7620" marT="7620" marB="0"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a:t>
                      </a:r>
                    </a:p>
                  </a:txBody>
                  <a:tcPr marL="7620" marR="7620" marT="7620" marB="0"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15</a:t>
                      </a:r>
                    </a:p>
                  </a:txBody>
                  <a:tcPr marL="7620" marR="7620" marT="762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s-ES" sz="1400" dirty="0" smtClean="0"/>
                        <a:t>100</a:t>
                      </a:r>
                      <a:endParaRPr lang="es-ES" sz="14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r>
            </a:tbl>
          </a:graphicData>
        </a:graphic>
      </p:graphicFrame>
      <p:sp>
        <p:nvSpPr>
          <p:cNvPr id="15" name="14 Elipse"/>
          <p:cNvSpPr/>
          <p:nvPr/>
        </p:nvSpPr>
        <p:spPr>
          <a:xfrm>
            <a:off x="2697234" y="5068507"/>
            <a:ext cx="288032" cy="2211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2699792" y="2924944"/>
            <a:ext cx="293134" cy="27688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Elipse"/>
          <p:cNvSpPr/>
          <p:nvPr/>
        </p:nvSpPr>
        <p:spPr>
          <a:xfrm>
            <a:off x="3308023" y="4705639"/>
            <a:ext cx="310334"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Elipse"/>
          <p:cNvSpPr/>
          <p:nvPr/>
        </p:nvSpPr>
        <p:spPr>
          <a:xfrm>
            <a:off x="3275856" y="2924944"/>
            <a:ext cx="360041" cy="27688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flipH="1">
            <a:off x="3995936" y="5445224"/>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Elipse"/>
          <p:cNvSpPr/>
          <p:nvPr/>
        </p:nvSpPr>
        <p:spPr>
          <a:xfrm>
            <a:off x="3985633" y="3607741"/>
            <a:ext cx="393493" cy="26573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Elipse"/>
          <p:cNvSpPr/>
          <p:nvPr/>
        </p:nvSpPr>
        <p:spPr>
          <a:xfrm>
            <a:off x="4917906" y="5432352"/>
            <a:ext cx="348889" cy="20574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Elipse"/>
          <p:cNvSpPr/>
          <p:nvPr/>
        </p:nvSpPr>
        <p:spPr>
          <a:xfrm>
            <a:off x="4987357" y="3632601"/>
            <a:ext cx="327534" cy="26573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Elipse"/>
          <p:cNvSpPr/>
          <p:nvPr/>
        </p:nvSpPr>
        <p:spPr>
          <a:xfrm>
            <a:off x="4989915" y="3249410"/>
            <a:ext cx="339448" cy="30045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22 Elipse"/>
          <p:cNvSpPr/>
          <p:nvPr/>
        </p:nvSpPr>
        <p:spPr>
          <a:xfrm>
            <a:off x="2699792" y="3591050"/>
            <a:ext cx="293134" cy="27688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23 Elipse"/>
          <p:cNvSpPr/>
          <p:nvPr/>
        </p:nvSpPr>
        <p:spPr>
          <a:xfrm>
            <a:off x="2699792" y="4365104"/>
            <a:ext cx="288032" cy="2211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908720"/>
          </a:xfrm>
        </p:spPr>
        <p:txBody>
          <a:bodyPr>
            <a:normAutofit/>
          </a:bodyPr>
          <a:lstStyle/>
          <a:p>
            <a:r>
              <a:rPr lang="es-ES" sz="2400" dirty="0" smtClean="0">
                <a:solidFill>
                  <a:srgbClr val="C00000"/>
                </a:solidFill>
                <a:latin typeface="+mn-lt"/>
              </a:rPr>
              <a:t>La ideología y el voto</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56</a:t>
            </a:fld>
            <a:endParaRPr lang="es-ES"/>
          </a:p>
        </p:txBody>
      </p:sp>
      <p:sp>
        <p:nvSpPr>
          <p:cNvPr id="6" name="Rectangle 2"/>
          <p:cNvSpPr txBox="1">
            <a:spLocks noChangeArrowheads="1"/>
          </p:cNvSpPr>
          <p:nvPr/>
        </p:nvSpPr>
        <p:spPr>
          <a:xfrm>
            <a:off x="827633" y="1772816"/>
            <a:ext cx="7488733" cy="4391893"/>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r>
              <a:rPr kumimoji="0" lang="es-ES" altLang="es-ES" sz="1400" b="0" i="0" u="none" strike="noStrike" kern="1200" cap="none" spc="0" normalizeH="0" baseline="0" noProof="0" dirty="0" smtClean="0">
                <a:ln>
                  <a:noFill/>
                </a:ln>
                <a:solidFill>
                  <a:srgbClr val="5F5F5F"/>
                </a:solidFill>
                <a:effectLst/>
                <a:uLnTx/>
                <a:uFillTx/>
                <a:ea typeface="+mn-ea"/>
                <a:cs typeface="+mn-cs"/>
              </a:rPr>
              <a:t>La </a:t>
            </a:r>
            <a:r>
              <a:rPr kumimoji="0" lang="es-ES" altLang="es-ES" sz="1400" b="1" i="0" u="none" strike="noStrike" kern="1200" cap="none" spc="0" normalizeH="0" baseline="0" noProof="0" dirty="0" smtClean="0">
                <a:ln>
                  <a:noFill/>
                </a:ln>
                <a:solidFill>
                  <a:srgbClr val="5F5F5F"/>
                </a:solidFill>
                <a:effectLst/>
                <a:uLnTx/>
                <a:uFillTx/>
                <a:ea typeface="+mn-ea"/>
                <a:cs typeface="+mn-cs"/>
              </a:rPr>
              <a:t>distribución de los castellano manchegos en la escala</a:t>
            </a:r>
            <a:r>
              <a:rPr kumimoji="0" lang="es-ES" altLang="es-ES" sz="1400" b="1" i="0" u="none" strike="noStrike" kern="1200" cap="none" spc="0" normalizeH="0" noProof="0" dirty="0" smtClean="0">
                <a:ln>
                  <a:noFill/>
                </a:ln>
                <a:solidFill>
                  <a:srgbClr val="5F5F5F"/>
                </a:solidFill>
                <a:effectLst/>
                <a:uLnTx/>
                <a:uFillTx/>
                <a:ea typeface="+mn-ea"/>
                <a:cs typeface="+mn-cs"/>
              </a:rPr>
              <a:t> de ideología </a:t>
            </a:r>
            <a:r>
              <a:rPr kumimoji="0" lang="es-ES" altLang="es-ES" sz="1400" b="0" i="0" u="none" strike="noStrike" kern="1200" cap="none" spc="0" normalizeH="0" noProof="0" dirty="0" smtClean="0">
                <a:ln>
                  <a:noFill/>
                </a:ln>
                <a:solidFill>
                  <a:srgbClr val="5F5F5F"/>
                </a:solidFill>
                <a:effectLst/>
                <a:uLnTx/>
                <a:uFillTx/>
                <a:ea typeface="+mn-ea"/>
                <a:cs typeface="+mn-cs"/>
              </a:rPr>
              <a:t>se asemeja mucho a una </a:t>
            </a:r>
            <a:r>
              <a:rPr kumimoji="0" lang="es-ES" altLang="es-ES" sz="1400" b="1" i="0" u="none" strike="noStrike" kern="1200" cap="none" spc="0" normalizeH="0" noProof="0" dirty="0" smtClean="0">
                <a:ln>
                  <a:noFill/>
                </a:ln>
                <a:solidFill>
                  <a:srgbClr val="5F5F5F"/>
                </a:solidFill>
                <a:effectLst/>
                <a:uLnTx/>
                <a:uFillTx/>
                <a:ea typeface="+mn-ea"/>
                <a:cs typeface="+mn-cs"/>
              </a:rPr>
              <a:t>distribución normal</a:t>
            </a:r>
            <a:r>
              <a:rPr kumimoji="0" lang="es-ES" altLang="es-ES" sz="1400" b="0" i="0" u="none" strike="noStrike" kern="1200" cap="none" spc="0" normalizeH="0" noProof="0" dirty="0" smtClean="0">
                <a:ln>
                  <a:noFill/>
                </a:ln>
                <a:solidFill>
                  <a:srgbClr val="5F5F5F"/>
                </a:solidFill>
                <a:effectLst/>
                <a:uLnTx/>
                <a:uFillTx/>
                <a:ea typeface="+mn-ea"/>
                <a:cs typeface="+mn-cs"/>
              </a:rPr>
              <a:t>, con una cierta asimetría hacia la izquierda: en conjunto un 20% de los entrevistados se sitúa en posiciones de izquierda, mientras que un 10% lo hace en la derecha; un 35% lo hace en el centro izquierda y un 30% en el centro derecha.</a:t>
            </a:r>
            <a:endParaRPr kumimoji="0" lang="es-ES" altLang="es-ES" sz="1400" b="0" i="0" u="none" strike="noStrike" kern="1200" cap="none" spc="0" normalizeH="0" baseline="0" noProof="0" dirty="0" smtClean="0">
              <a:ln>
                <a:noFill/>
              </a:ln>
              <a:solidFill>
                <a:srgbClr val="5F5F5F"/>
              </a:solidFill>
              <a:effectLst/>
              <a:uLnTx/>
              <a:uFillTx/>
              <a:ea typeface="+mn-ea"/>
              <a:cs typeface="+mn-cs"/>
            </a:endParaRPr>
          </a:p>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r>
              <a:rPr kumimoji="0" lang="es-ES" altLang="es-ES" sz="1400" b="0" i="0" u="none" strike="noStrike" kern="1200" cap="none" spc="0" normalizeH="0" baseline="0" noProof="0" dirty="0" smtClean="0">
                <a:ln>
                  <a:noFill/>
                </a:ln>
                <a:solidFill>
                  <a:srgbClr val="5F5F5F"/>
                </a:solidFill>
                <a:effectLst/>
                <a:uLnTx/>
                <a:uFillTx/>
                <a:ea typeface="+mn-ea"/>
                <a:cs typeface="+mn-cs"/>
              </a:rPr>
              <a:t>El </a:t>
            </a:r>
            <a:r>
              <a:rPr kumimoji="0" lang="es-ES" altLang="es-ES" sz="1400" b="1" i="0" u="none" strike="noStrike" kern="1200" cap="none" spc="0" normalizeH="0" baseline="0" noProof="0" dirty="0" smtClean="0">
                <a:ln>
                  <a:noFill/>
                </a:ln>
                <a:solidFill>
                  <a:srgbClr val="5F5F5F"/>
                </a:solidFill>
                <a:effectLst/>
                <a:uLnTx/>
                <a:uFillTx/>
                <a:ea typeface="+mn-ea"/>
                <a:cs typeface="+mn-cs"/>
              </a:rPr>
              <a:t>Partido Popular </a:t>
            </a:r>
            <a:r>
              <a:rPr kumimoji="0" lang="es-ES" altLang="es-ES" sz="1400" b="0" i="0" u="none" strike="noStrike" kern="1200" cap="none" spc="0" normalizeH="0" baseline="0" noProof="0" dirty="0" smtClean="0">
                <a:ln>
                  <a:noFill/>
                </a:ln>
                <a:solidFill>
                  <a:srgbClr val="5F5F5F"/>
                </a:solidFill>
                <a:effectLst/>
                <a:uLnTx/>
                <a:uFillTx/>
                <a:ea typeface="+mn-ea"/>
                <a:cs typeface="+mn-cs"/>
              </a:rPr>
              <a:t>concentra la </a:t>
            </a:r>
            <a:r>
              <a:rPr kumimoji="0" lang="es-ES" altLang="es-ES" sz="1400" b="1" i="0" u="none" strike="noStrike" kern="1200" cap="none" spc="0" normalizeH="0" baseline="0" noProof="0" dirty="0" smtClean="0">
                <a:ln>
                  <a:noFill/>
                </a:ln>
                <a:solidFill>
                  <a:srgbClr val="5F5F5F"/>
                </a:solidFill>
                <a:effectLst/>
                <a:uLnTx/>
                <a:uFillTx/>
                <a:ea typeface="+mn-ea"/>
                <a:cs typeface="+mn-cs"/>
              </a:rPr>
              <a:t>mayor parte del</a:t>
            </a:r>
            <a:r>
              <a:rPr kumimoji="0" lang="es-ES" altLang="es-ES" sz="1400" b="1" i="0" u="none" strike="noStrike" kern="1200" cap="none" spc="0" normalizeH="0" noProof="0" dirty="0" smtClean="0">
                <a:ln>
                  <a:noFill/>
                </a:ln>
                <a:solidFill>
                  <a:srgbClr val="5F5F5F"/>
                </a:solidFill>
                <a:effectLst/>
                <a:uLnTx/>
                <a:uFillTx/>
                <a:ea typeface="+mn-ea"/>
                <a:cs typeface="+mn-cs"/>
              </a:rPr>
              <a:t> voto de los ciudadanos que se sitúan en las posiciones más a la derecha</a:t>
            </a:r>
            <a:r>
              <a:rPr kumimoji="0" lang="es-ES" altLang="es-ES" sz="1400" b="0" i="0" u="none" strike="noStrike" kern="1200" cap="none" spc="0" normalizeH="0" noProof="0" dirty="0" smtClean="0">
                <a:ln>
                  <a:noFill/>
                </a:ln>
                <a:solidFill>
                  <a:srgbClr val="5F5F5F"/>
                </a:solidFill>
                <a:effectLst/>
                <a:uLnTx/>
                <a:uFillTx/>
                <a:ea typeface="+mn-ea"/>
                <a:cs typeface="+mn-cs"/>
              </a:rPr>
              <a:t> de la escala de ideología (el 82%) y también de los que se sitúan en </a:t>
            </a:r>
            <a:r>
              <a:rPr kumimoji="0" lang="es-ES" altLang="es-ES" sz="1400" b="1" i="0" u="none" strike="noStrike" kern="1200" cap="none" spc="0" normalizeH="0" noProof="0" dirty="0" smtClean="0">
                <a:ln>
                  <a:noFill/>
                </a:ln>
                <a:solidFill>
                  <a:srgbClr val="5F5F5F"/>
                </a:solidFill>
                <a:effectLst/>
                <a:uLnTx/>
                <a:uFillTx/>
                <a:ea typeface="+mn-ea"/>
                <a:cs typeface="+mn-cs"/>
              </a:rPr>
              <a:t>el centro derecha </a:t>
            </a:r>
            <a:r>
              <a:rPr kumimoji="0" lang="es-ES" altLang="es-ES" sz="1400" b="0" i="0" u="none" strike="noStrike" kern="1200" cap="none" spc="0" normalizeH="0" noProof="0" dirty="0" smtClean="0">
                <a:ln>
                  <a:noFill/>
                </a:ln>
                <a:solidFill>
                  <a:srgbClr val="5F5F5F"/>
                </a:solidFill>
                <a:effectLst/>
                <a:uLnTx/>
                <a:uFillTx/>
                <a:ea typeface="+mn-ea"/>
                <a:cs typeface="+mn-cs"/>
              </a:rPr>
              <a:t>(posición 6 de la escala), donde alcanza el 53%. En este espacio se encuentra una cierta competencia de </a:t>
            </a:r>
            <a:r>
              <a:rPr kumimoji="0" lang="es-ES" altLang="es-ES" sz="1400" b="1" i="0" u="none" strike="noStrike" kern="1200" cap="none" spc="0" normalizeH="0" noProof="0" dirty="0" smtClean="0">
                <a:ln>
                  <a:noFill/>
                </a:ln>
                <a:solidFill>
                  <a:srgbClr val="5F5F5F"/>
                </a:solidFill>
                <a:effectLst/>
                <a:uLnTx/>
                <a:uFillTx/>
                <a:ea typeface="+mn-ea"/>
                <a:cs typeface="+mn-cs"/>
              </a:rPr>
              <a:t>Ciudadanos</a:t>
            </a:r>
            <a:r>
              <a:rPr kumimoji="0" lang="es-ES" altLang="es-ES" sz="1400" b="0" i="0" u="none" strike="noStrike" kern="1200" cap="none" spc="0" normalizeH="0" noProof="0" dirty="0" smtClean="0">
                <a:ln>
                  <a:noFill/>
                </a:ln>
                <a:solidFill>
                  <a:srgbClr val="5F5F5F"/>
                </a:solidFill>
                <a:effectLst/>
                <a:uLnTx/>
                <a:uFillTx/>
                <a:ea typeface="+mn-ea"/>
                <a:cs typeface="+mn-cs"/>
              </a:rPr>
              <a:t>  (que alcanza el 24% de los votos en el centro derecha).</a:t>
            </a:r>
          </a:p>
          <a:p>
            <a:pPr marL="263525" lvl="0" indent="-263525" algn="just">
              <a:lnSpc>
                <a:spcPct val="120000"/>
              </a:lnSpc>
              <a:spcBef>
                <a:spcPct val="45000"/>
              </a:spcBef>
              <a:spcAft>
                <a:spcPct val="45000"/>
              </a:spcAft>
              <a:buFont typeface="Wingdings" pitchFamily="2" charset="2"/>
              <a:buChar char="Ø"/>
              <a:defRPr/>
            </a:pPr>
            <a:r>
              <a:rPr lang="es-ES" altLang="es-ES" sz="1400" baseline="0" dirty="0" smtClean="0">
                <a:solidFill>
                  <a:srgbClr val="5F5F5F"/>
                </a:solidFill>
              </a:rPr>
              <a:t>El</a:t>
            </a:r>
            <a:r>
              <a:rPr lang="es-ES" altLang="es-ES" sz="1400" dirty="0" smtClean="0">
                <a:solidFill>
                  <a:srgbClr val="5F5F5F"/>
                </a:solidFill>
              </a:rPr>
              <a:t> </a:t>
            </a:r>
            <a:r>
              <a:rPr lang="es-ES" altLang="es-ES" sz="1400" b="1" dirty="0" smtClean="0">
                <a:solidFill>
                  <a:srgbClr val="5F5F5F"/>
                </a:solidFill>
              </a:rPr>
              <a:t>PSOE también domina con escasa competencia </a:t>
            </a:r>
            <a:r>
              <a:rPr lang="es-ES" altLang="es-ES" sz="1400" dirty="0" smtClean="0">
                <a:solidFill>
                  <a:srgbClr val="5F5F5F"/>
                </a:solidFill>
              </a:rPr>
              <a:t>el espacio ideológico de la izquierda y el centro izquierda. En las </a:t>
            </a:r>
            <a:r>
              <a:rPr lang="es-ES" altLang="es-ES" sz="1400" b="1" dirty="0" smtClean="0">
                <a:solidFill>
                  <a:srgbClr val="5F5F5F"/>
                </a:solidFill>
              </a:rPr>
              <a:t>posiciones más netamente de izquierdas </a:t>
            </a:r>
            <a:r>
              <a:rPr lang="es-ES" altLang="es-ES" sz="1400" dirty="0" smtClean="0">
                <a:solidFill>
                  <a:srgbClr val="5F5F5F"/>
                </a:solidFill>
              </a:rPr>
              <a:t>(puntos 1-4 de la escala), el </a:t>
            </a:r>
            <a:r>
              <a:rPr lang="es-ES" altLang="es-ES" sz="1400" b="1" dirty="0" smtClean="0">
                <a:solidFill>
                  <a:srgbClr val="5F5F5F"/>
                </a:solidFill>
              </a:rPr>
              <a:t>56% tiene intención de votar al PSOE, mientras el 22% se inclina por Podemos y el 6% por IU</a:t>
            </a:r>
            <a:r>
              <a:rPr lang="es-ES" altLang="es-ES" sz="1400" dirty="0" smtClean="0">
                <a:solidFill>
                  <a:srgbClr val="5F5F5F"/>
                </a:solidFill>
              </a:rPr>
              <a:t>. En el espacio del </a:t>
            </a:r>
            <a:r>
              <a:rPr lang="es-ES" altLang="es-ES" sz="1400" b="1" dirty="0" smtClean="0">
                <a:solidFill>
                  <a:srgbClr val="5F5F5F"/>
                </a:solidFill>
              </a:rPr>
              <a:t>centro izquierda</a:t>
            </a:r>
            <a:r>
              <a:rPr lang="es-ES" altLang="es-ES" sz="1400" dirty="0" smtClean="0">
                <a:solidFill>
                  <a:srgbClr val="5F5F5F"/>
                </a:solidFill>
              </a:rPr>
              <a:t>, el PSOE recoge el 61% de los votos, pero el 10% se inclina por </a:t>
            </a:r>
            <a:r>
              <a:rPr lang="es-ES" altLang="es-ES" sz="1400" b="1" dirty="0" smtClean="0">
                <a:solidFill>
                  <a:srgbClr val="5F5F5F"/>
                </a:solidFill>
              </a:rPr>
              <a:t>Podemos</a:t>
            </a:r>
            <a:r>
              <a:rPr lang="es-ES" altLang="es-ES" sz="1400" dirty="0" smtClean="0">
                <a:solidFill>
                  <a:srgbClr val="5F5F5F"/>
                </a:solidFill>
              </a:rPr>
              <a:t> y el 15% por </a:t>
            </a:r>
            <a:r>
              <a:rPr lang="es-ES" altLang="es-ES" sz="1400" b="1" dirty="0" smtClean="0">
                <a:solidFill>
                  <a:srgbClr val="5F5F5F"/>
                </a:solidFill>
              </a:rPr>
              <a:t>Ciudadanos</a:t>
            </a:r>
            <a:r>
              <a:rPr lang="es-ES" altLang="es-ES" sz="1400" dirty="0" smtClean="0">
                <a:solidFill>
                  <a:srgbClr val="5F5F5F"/>
                </a:solidFill>
              </a:rPr>
              <a:t>.</a:t>
            </a:r>
          </a:p>
          <a:p>
            <a:pPr marL="263525" marR="0" lvl="0" indent="-263525" algn="just" defTabSz="914400" rtl="0" eaLnBrk="1" fontAlgn="auto" latinLnBrk="0" hangingPunct="1">
              <a:lnSpc>
                <a:spcPct val="120000"/>
              </a:lnSpc>
              <a:spcBef>
                <a:spcPct val="45000"/>
              </a:spcBef>
              <a:spcAft>
                <a:spcPct val="45000"/>
              </a:spcAft>
              <a:buClrTx/>
              <a:buSzTx/>
              <a:buFont typeface="Wingdings" pitchFamily="2" charset="2"/>
              <a:buChar char="Ø"/>
              <a:tabLst/>
              <a:defRPr/>
            </a:pPr>
            <a:endParaRPr kumimoji="0" lang="es-ES" altLang="es-ES" sz="1400" b="0" i="0" u="none" strike="noStrike" kern="1200" cap="none" spc="0" normalizeH="0" baseline="0" noProof="0" dirty="0">
              <a:ln>
                <a:noFill/>
              </a:ln>
              <a:solidFill>
                <a:srgbClr val="5F5F5F"/>
              </a:solidFill>
              <a:effectLst/>
              <a:uLnTx/>
              <a:uFillTx/>
              <a:ea typeface="+mn-ea"/>
              <a:cs typeface="+mn-cs"/>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88640"/>
            <a:ext cx="7499176" cy="648072"/>
          </a:xfrm>
        </p:spPr>
        <p:txBody>
          <a:bodyPr>
            <a:noAutofit/>
          </a:bodyPr>
          <a:lstStyle/>
          <a:p>
            <a:r>
              <a:rPr lang="es-ES" sz="2400" dirty="0" smtClean="0">
                <a:latin typeface="+mn-lt"/>
              </a:rPr>
              <a:t>Distribución en la escala de ideología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57</a:t>
            </a:fld>
            <a:endParaRPr lang="es-ES"/>
          </a:p>
        </p:txBody>
      </p:sp>
      <p:graphicFrame>
        <p:nvGraphicFramePr>
          <p:cNvPr id="8" name="7 Gráfico"/>
          <p:cNvGraphicFramePr/>
          <p:nvPr/>
        </p:nvGraphicFramePr>
        <p:xfrm>
          <a:off x="1259632" y="1988840"/>
          <a:ext cx="6648400" cy="4264248"/>
        </p:xfrm>
        <a:graphic>
          <a:graphicData uri="http://schemas.openxmlformats.org/drawingml/2006/chart">
            <c:chart xmlns:c="http://schemas.openxmlformats.org/drawingml/2006/chart" xmlns:r="http://schemas.openxmlformats.org/officeDocument/2006/relationships" r:id="rId3"/>
          </a:graphicData>
        </a:graphic>
      </p:graphicFrame>
      <p:sp>
        <p:nvSpPr>
          <p:cNvPr id="6" name="5 CuadroTexto"/>
          <p:cNvSpPr txBox="1"/>
          <p:nvPr/>
        </p:nvSpPr>
        <p:spPr>
          <a:xfrm>
            <a:off x="822251" y="1268760"/>
            <a:ext cx="7488832" cy="738664"/>
          </a:xfrm>
          <a:prstGeom prst="rect">
            <a:avLst/>
          </a:prstGeom>
          <a:noFill/>
        </p:spPr>
        <p:txBody>
          <a:bodyPr wrap="square" rtlCol="0">
            <a:spAutoFit/>
          </a:bodyPr>
          <a:lstStyle/>
          <a:p>
            <a:pPr algn="ctr"/>
            <a:r>
              <a:rPr lang="es-ES" sz="1400" b="1" i="1" dirty="0" smtClean="0">
                <a:solidFill>
                  <a:srgbClr val="C00000"/>
                </a:solidFill>
              </a:rPr>
              <a:t>Cuando se habla de política normalmente se utilizan las expresiones izquierda y derecha. Imagínese diez casillas del 1 al 10, en la que el 1 significa extrema izquierda y 10 extrema derecha. ¿En cuál de estas casillas se situaría Ud.?</a:t>
            </a:r>
          </a:p>
        </p:txBody>
      </p:sp>
      <p:sp>
        <p:nvSpPr>
          <p:cNvPr id="7" name="6 CuadroTexto"/>
          <p:cNvSpPr txBox="1"/>
          <p:nvPr/>
        </p:nvSpPr>
        <p:spPr>
          <a:xfrm>
            <a:off x="6660232" y="2492896"/>
            <a:ext cx="1440160" cy="36933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ES" b="1" dirty="0" smtClean="0">
                <a:solidFill>
                  <a:schemeClr val="accent1">
                    <a:lumMod val="75000"/>
                  </a:schemeClr>
                </a:solidFill>
              </a:rPr>
              <a:t>Media: 5,2</a:t>
            </a:r>
            <a:endParaRPr lang="es-ES"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0"/>
            <a:ext cx="8229600" cy="836712"/>
          </a:xfrm>
        </p:spPr>
        <p:txBody>
          <a:bodyPr>
            <a:normAutofit/>
          </a:bodyPr>
          <a:lstStyle/>
          <a:p>
            <a:r>
              <a:rPr lang="es-ES" sz="2400" dirty="0" smtClean="0">
                <a:latin typeface="+mn-lt"/>
              </a:rPr>
              <a:t>Voto + Simpatía según ideología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58</a:t>
            </a:fld>
            <a:endParaRPr lang="es-ES"/>
          </a:p>
        </p:txBody>
      </p:sp>
      <p:graphicFrame>
        <p:nvGraphicFramePr>
          <p:cNvPr id="8" name="7 Gráfico"/>
          <p:cNvGraphicFramePr/>
          <p:nvPr/>
        </p:nvGraphicFramePr>
        <p:xfrm>
          <a:off x="1524000" y="1844824"/>
          <a:ext cx="6096000" cy="42642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59</a:t>
            </a:fld>
            <a:endParaRPr lang="es-ES">
              <a:solidFill>
                <a:prstClr val="black">
                  <a:tint val="75000"/>
                </a:prstClr>
              </a:solidFill>
            </a:endParaRPr>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ctr">
              <a:defRPr/>
            </a:pPr>
            <a:r>
              <a:rPr lang="es-ES" altLang="es-ES" sz="3200" b="1" i="1" kern="0" dirty="0" smtClean="0">
                <a:solidFill>
                  <a:schemeClr val="bg1"/>
                </a:solidFill>
                <a:effectLst>
                  <a:outerShdw blurRad="38100" dist="38100" dir="2700000" algn="tl">
                    <a:srgbClr val="000000"/>
                  </a:outerShdw>
                </a:effectLst>
                <a:latin typeface="+mn-lt"/>
              </a:rPr>
              <a:t>La identidad castellano manchega</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La situación actual en Castilla-La Mancha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6</a:t>
            </a:fld>
            <a:endParaRPr lang="es-ES"/>
          </a:p>
        </p:txBody>
      </p:sp>
      <p:sp>
        <p:nvSpPr>
          <p:cNvPr id="9" name="8 CuadroTexto"/>
          <p:cNvSpPr txBox="1"/>
          <p:nvPr/>
        </p:nvSpPr>
        <p:spPr>
          <a:xfrm>
            <a:off x="1331640" y="1196752"/>
            <a:ext cx="6480720" cy="523220"/>
          </a:xfrm>
          <a:prstGeom prst="rect">
            <a:avLst/>
          </a:prstGeom>
          <a:noFill/>
        </p:spPr>
        <p:txBody>
          <a:bodyPr wrap="square" rtlCol="0">
            <a:spAutoFit/>
          </a:bodyPr>
          <a:lstStyle/>
          <a:p>
            <a:pPr algn="ctr"/>
            <a:r>
              <a:rPr lang="es-ES" sz="1400" b="1" i="1" dirty="0" smtClean="0">
                <a:solidFill>
                  <a:srgbClr val="C00000"/>
                </a:solidFill>
              </a:rPr>
              <a:t>En términos generales, ¿cómo calificaría Vd. la situación que atraviesa la Comunidad de Castilla-La Mancha: muy buena, buena, mala o muy mala?</a:t>
            </a:r>
            <a:endParaRPr lang="es-ES" sz="1400" b="1" i="1" dirty="0">
              <a:solidFill>
                <a:srgbClr val="C00000"/>
              </a:solidFill>
            </a:endParaRPr>
          </a:p>
        </p:txBody>
      </p:sp>
      <p:sp>
        <p:nvSpPr>
          <p:cNvPr id="8" name="Text Box 10"/>
          <p:cNvSpPr txBox="1">
            <a:spLocks noChangeArrowheads="1"/>
          </p:cNvSpPr>
          <p:nvPr/>
        </p:nvSpPr>
        <p:spPr bwMode="auto">
          <a:xfrm>
            <a:off x="3131840" y="2204864"/>
            <a:ext cx="288032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mn-lt"/>
                <a:ea typeface="Verdana" pitchFamily="34" charset="0"/>
                <a:cs typeface="Verdana" pitchFamily="34" charset="0"/>
              </a:rPr>
              <a:t>Según voto en 2015</a:t>
            </a:r>
            <a:endParaRPr lang="es-ES" altLang="es-ES" dirty="0">
              <a:latin typeface="+mn-lt"/>
              <a:ea typeface="Verdana" pitchFamily="34" charset="0"/>
              <a:cs typeface="Verdana" pitchFamily="34" charset="0"/>
            </a:endParaRPr>
          </a:p>
        </p:txBody>
      </p:sp>
      <p:graphicFrame>
        <p:nvGraphicFramePr>
          <p:cNvPr id="12" name="11 Tabla"/>
          <p:cNvGraphicFramePr>
            <a:graphicFrameLocks noGrp="1"/>
          </p:cNvGraphicFramePr>
          <p:nvPr/>
        </p:nvGraphicFramePr>
        <p:xfrm>
          <a:off x="1754691" y="2924944"/>
          <a:ext cx="5634618" cy="2808310"/>
        </p:xfrm>
        <a:graphic>
          <a:graphicData uri="http://schemas.openxmlformats.org/drawingml/2006/table">
            <a:tbl>
              <a:tblPr firstRow="1" bandRow="1">
                <a:tableStyleId>{5C22544A-7EE6-4342-B048-85BDC9FD1C3A}</a:tableStyleId>
              </a:tblPr>
              <a:tblGrid>
                <a:gridCol w="1855770"/>
                <a:gridCol w="759197"/>
                <a:gridCol w="996178"/>
                <a:gridCol w="1062527"/>
                <a:gridCol w="960946"/>
              </a:tblGrid>
              <a:tr h="497801">
                <a:tc>
                  <a:txBody>
                    <a:bodyPr/>
                    <a:lstStyle/>
                    <a:p>
                      <a:pPr>
                        <a:lnSpc>
                          <a:spcPct val="100000"/>
                        </a:lnSpc>
                      </a:pPr>
                      <a:endParaRPr lang="es-ES" sz="1400" dirty="0"/>
                    </a:p>
                  </a:txBody>
                  <a:tcPr anchor="b"/>
                </a:tc>
                <a:tc>
                  <a:txBody>
                    <a:bodyPr/>
                    <a:lstStyle/>
                    <a:p>
                      <a:pPr algn="ctr"/>
                      <a:r>
                        <a:rPr lang="es-ES" sz="1200" dirty="0" smtClean="0"/>
                        <a:t>PP</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smtClean="0"/>
                        <a:t>PSOE</a:t>
                      </a:r>
                      <a:endParaRPr lang="es-ES" sz="1200" dirty="0"/>
                    </a:p>
                  </a:txBody>
                  <a:tcPr anchor="ctr">
                    <a:lnL w="12700" cap="flat" cmpd="sng" algn="ctr">
                      <a:solidFill>
                        <a:schemeClr val="bg1"/>
                      </a:solidFill>
                      <a:prstDash val="solid"/>
                      <a:round/>
                      <a:headEnd type="none" w="med" len="med"/>
                      <a:tailEnd type="none" w="med" len="med"/>
                    </a:lnL>
                  </a:tcPr>
                </a:tc>
                <a:tc>
                  <a:txBody>
                    <a:bodyPr/>
                    <a:lstStyle/>
                    <a:p>
                      <a:pPr algn="ctr"/>
                      <a:r>
                        <a:rPr lang="es-ES" sz="1200" dirty="0" smtClean="0"/>
                        <a:t>Podemos</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err="1" smtClean="0"/>
                        <a:t>C’s</a:t>
                      </a:r>
                      <a:endParaRPr lang="es-ES" sz="1200" dirty="0"/>
                    </a:p>
                  </a:txBody>
                  <a:tcPr anchor="ctr">
                    <a:lnL w="12700" cap="flat" cmpd="sng" algn="ctr">
                      <a:solidFill>
                        <a:schemeClr val="bg1"/>
                      </a:solidFill>
                      <a:prstDash val="solid"/>
                      <a:round/>
                      <a:headEnd type="none" w="med" len="med"/>
                      <a:tailEnd type="none" w="med" len="med"/>
                    </a:lnL>
                  </a:tcPr>
                </a:tc>
              </a:tr>
              <a:tr h="497801">
                <a:tc>
                  <a:txBody>
                    <a:bodyPr/>
                    <a:lstStyle/>
                    <a:p>
                      <a:pPr>
                        <a:lnSpc>
                          <a:spcPct val="100000"/>
                        </a:lnSpc>
                      </a:pPr>
                      <a:r>
                        <a:rPr lang="es-ES" sz="1200" b="1" dirty="0" smtClean="0"/>
                        <a:t>Buena</a:t>
                      </a:r>
                      <a:r>
                        <a:rPr lang="es-ES" sz="1200" b="1" baseline="0" dirty="0" smtClean="0"/>
                        <a:t> o muy buena</a:t>
                      </a:r>
                      <a:endParaRPr lang="es-ES" sz="1200" b="1" dirty="0"/>
                    </a:p>
                  </a:txBody>
                  <a:tcPr anchor="ctr"/>
                </a:tc>
                <a:tc>
                  <a:txBody>
                    <a:bodyPr/>
                    <a:lstStyle/>
                    <a:p>
                      <a:pPr algn="ctr" fontAlgn="b"/>
                      <a:r>
                        <a:rPr lang="es-ES" sz="1100" b="0" i="0" u="none" strike="noStrike">
                          <a:solidFill>
                            <a:srgbClr val="000000"/>
                          </a:solidFill>
                          <a:latin typeface="Calibri"/>
                        </a:rPr>
                        <a:t>29</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40</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24</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30</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Regular</a:t>
                      </a:r>
                      <a:endParaRPr lang="es-ES" sz="1200" b="1" dirty="0"/>
                    </a:p>
                  </a:txBody>
                  <a:tcPr anchor="ctr"/>
                </a:tc>
                <a:tc>
                  <a:txBody>
                    <a:bodyPr/>
                    <a:lstStyle/>
                    <a:p>
                      <a:pPr algn="ctr" fontAlgn="b"/>
                      <a:r>
                        <a:rPr lang="es-ES" sz="1100" b="0" i="0" u="none" strike="noStrike">
                          <a:solidFill>
                            <a:srgbClr val="000000"/>
                          </a:solidFill>
                          <a:latin typeface="Calibri"/>
                        </a:rPr>
                        <a:t>22</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21</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11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21</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Mala o muy mala</a:t>
                      </a:r>
                      <a:endParaRPr lang="es-ES" sz="1200" b="1" dirty="0"/>
                    </a:p>
                  </a:txBody>
                  <a:tcPr anchor="ctr"/>
                </a:tc>
                <a:tc>
                  <a:txBody>
                    <a:bodyPr/>
                    <a:lstStyle/>
                    <a:p>
                      <a:pPr algn="ctr" fontAlgn="b"/>
                      <a:r>
                        <a:rPr lang="es-ES" sz="1100" b="0" i="0" u="none" strike="noStrike">
                          <a:solidFill>
                            <a:srgbClr val="000000"/>
                          </a:solidFill>
                          <a:latin typeface="Calibri"/>
                        </a:rPr>
                        <a:t>49</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39</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65</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49</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NS/NC</a:t>
                      </a:r>
                      <a:endParaRPr lang="es-ES" sz="1200" b="1" dirty="0"/>
                    </a:p>
                  </a:txBody>
                  <a:tcPr anchor="ctr"/>
                </a:tc>
                <a:tc>
                  <a:txBody>
                    <a:bodyPr/>
                    <a:lstStyle/>
                    <a:p>
                      <a:pPr algn="ct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endParaRPr lang="es-ES" sz="1200" dirty="0"/>
                    </a:p>
                  </a:txBody>
                  <a:tcPr anchor="ctr">
                    <a:lnL w="12700" cap="flat" cmpd="sng" algn="ctr">
                      <a:solidFill>
                        <a:schemeClr val="bg1"/>
                      </a:solidFill>
                      <a:prstDash val="solid"/>
                      <a:round/>
                      <a:headEnd type="none" w="med" len="med"/>
                      <a:tailEnd type="none" w="med" len="med"/>
                    </a:lnL>
                  </a:tcPr>
                </a:tc>
                <a:tc>
                  <a:txBody>
                    <a:bodyPr/>
                    <a:lstStyle/>
                    <a:p>
                      <a:pPr algn="ct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endParaRPr lang="es-ES" sz="1200" dirty="0"/>
                    </a:p>
                  </a:txBody>
                  <a:tcPr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solidFill>
                            <a:schemeClr val="bg1"/>
                          </a:solidFill>
                        </a:rPr>
                        <a:t>Total</a:t>
                      </a:r>
                      <a:endParaRPr lang="es-ES" sz="1200" b="1" dirty="0">
                        <a:solidFill>
                          <a:schemeClr val="bg1"/>
                        </a:solidFill>
                      </a:endParaRPr>
                    </a:p>
                  </a:txBody>
                  <a:tcPr anchor="ct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r>
            </a:tbl>
          </a:graphicData>
        </a:graphic>
      </p:graphicFrame>
      <p:sp>
        <p:nvSpPr>
          <p:cNvPr id="13" name="12 Elipse"/>
          <p:cNvSpPr/>
          <p:nvPr/>
        </p:nvSpPr>
        <p:spPr>
          <a:xfrm>
            <a:off x="6697515" y="4509120"/>
            <a:ext cx="4314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a:off x="5712553" y="4509120"/>
            <a:ext cx="371763"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3779913" y="4509120"/>
            <a:ext cx="4320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6305"/>
            <a:ext cx="8229600" cy="792088"/>
          </a:xfrm>
        </p:spPr>
        <p:txBody>
          <a:bodyPr>
            <a:normAutofit/>
          </a:bodyPr>
          <a:lstStyle/>
          <a:p>
            <a:r>
              <a:rPr lang="es-ES" sz="2400" dirty="0" smtClean="0">
                <a:solidFill>
                  <a:srgbClr val="C00000"/>
                </a:solidFill>
                <a:latin typeface="+mn-lt"/>
              </a:rPr>
              <a:t>La identidad castellano manchega</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60</a:t>
            </a:fld>
            <a:endParaRPr lang="es-ES">
              <a:solidFill>
                <a:prstClr val="black">
                  <a:tint val="75000"/>
                </a:prstClr>
              </a:solidFill>
            </a:endParaRPr>
          </a:p>
        </p:txBody>
      </p:sp>
      <p:sp>
        <p:nvSpPr>
          <p:cNvPr id="6" name="Rectangle 2"/>
          <p:cNvSpPr txBox="1">
            <a:spLocks noChangeArrowheads="1"/>
          </p:cNvSpPr>
          <p:nvPr/>
        </p:nvSpPr>
        <p:spPr>
          <a:xfrm>
            <a:off x="971600" y="1988840"/>
            <a:ext cx="7200800" cy="3960440"/>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En una escala de 0 a 10 en la que el 0 significa que no existe ningún </a:t>
            </a:r>
            <a:r>
              <a:rPr lang="es-ES" altLang="es-ES" sz="1400" b="1" dirty="0" smtClean="0">
                <a:solidFill>
                  <a:srgbClr val="5F5F5F"/>
                </a:solidFill>
                <a:ea typeface="Verdana" pitchFamily="34" charset="0"/>
                <a:cs typeface="Verdana" pitchFamily="34" charset="0"/>
              </a:rPr>
              <a:t>sentimiento de identidad castellano manchega</a:t>
            </a:r>
            <a:r>
              <a:rPr lang="es-ES" altLang="es-ES" sz="1400" dirty="0" smtClean="0">
                <a:solidFill>
                  <a:srgbClr val="5F5F5F"/>
                </a:solidFill>
                <a:ea typeface="Verdana" pitchFamily="34" charset="0"/>
                <a:cs typeface="Verdana" pitchFamily="34" charset="0"/>
              </a:rPr>
              <a:t> y el 10 que es un sentimiento muy acusado, </a:t>
            </a:r>
            <a:r>
              <a:rPr lang="es-ES" altLang="es-ES" sz="1400" b="1" dirty="0" smtClean="0">
                <a:solidFill>
                  <a:srgbClr val="5F5F5F"/>
                </a:solidFill>
                <a:ea typeface="Verdana" pitchFamily="34" charset="0"/>
                <a:cs typeface="Verdana" pitchFamily="34" charset="0"/>
              </a:rPr>
              <a:t>el promedio de los entrevistados se sitúa en el punto 7,82</a:t>
            </a:r>
            <a:r>
              <a:rPr lang="es-ES" altLang="es-ES" sz="1400" dirty="0" smtClean="0">
                <a:solidFill>
                  <a:srgbClr val="5F5F5F"/>
                </a:solidFill>
                <a:ea typeface="Verdana" pitchFamily="34" charset="0"/>
                <a:cs typeface="Verdana" pitchFamily="34" charset="0"/>
              </a:rPr>
              <a:t>. Sólo un 5% se ubica en un punto de la escala inferior al 4; un 20% se sitúa entre los puntos 4 y 6 y el 75% lo hace en el punto 7 o superior.</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La </a:t>
            </a:r>
            <a:r>
              <a:rPr lang="es-ES" altLang="es-ES" sz="1400" b="1" dirty="0" smtClean="0">
                <a:solidFill>
                  <a:srgbClr val="5F5F5F"/>
                </a:solidFill>
                <a:ea typeface="Verdana" pitchFamily="34" charset="0"/>
                <a:cs typeface="Verdana" pitchFamily="34" charset="0"/>
              </a:rPr>
              <a:t>identidad castellano manchega </a:t>
            </a:r>
            <a:r>
              <a:rPr lang="es-ES" altLang="es-ES" sz="1400" dirty="0" smtClean="0">
                <a:solidFill>
                  <a:srgbClr val="5F5F5F"/>
                </a:solidFill>
                <a:ea typeface="Verdana" pitchFamily="34" charset="0"/>
                <a:cs typeface="Verdana" pitchFamily="34" charset="0"/>
              </a:rPr>
              <a:t>aparece </a:t>
            </a:r>
            <a:r>
              <a:rPr lang="es-ES" altLang="es-ES" sz="1400" b="1" dirty="0" smtClean="0">
                <a:solidFill>
                  <a:srgbClr val="5F5F5F"/>
                </a:solidFill>
                <a:ea typeface="Verdana" pitchFamily="34" charset="0"/>
                <a:cs typeface="Verdana" pitchFamily="34" charset="0"/>
              </a:rPr>
              <a:t>más acusada entre los ciudadanos de mayor edad </a:t>
            </a:r>
            <a:r>
              <a:rPr lang="es-ES" altLang="es-ES" sz="1400" dirty="0" smtClean="0">
                <a:solidFill>
                  <a:srgbClr val="5F5F5F"/>
                </a:solidFill>
                <a:ea typeface="Verdana" pitchFamily="34" charset="0"/>
                <a:cs typeface="Verdana" pitchFamily="34" charset="0"/>
              </a:rPr>
              <a:t>(más de 50 años), residentes en </a:t>
            </a:r>
            <a:r>
              <a:rPr lang="es-ES" altLang="es-ES" sz="1400" b="1" dirty="0" smtClean="0">
                <a:solidFill>
                  <a:srgbClr val="5F5F5F"/>
                </a:solidFill>
                <a:ea typeface="Verdana" pitchFamily="34" charset="0"/>
                <a:cs typeface="Verdana" pitchFamily="34" charset="0"/>
              </a:rPr>
              <a:t>ciudades</a:t>
            </a:r>
            <a:r>
              <a:rPr lang="es-ES" altLang="es-ES" sz="1400" dirty="0" smtClean="0">
                <a:solidFill>
                  <a:srgbClr val="5F5F5F"/>
                </a:solidFill>
                <a:ea typeface="Verdana" pitchFamily="34" charset="0"/>
                <a:cs typeface="Verdana" pitchFamily="34" charset="0"/>
              </a:rPr>
              <a:t>, con </a:t>
            </a:r>
            <a:r>
              <a:rPr lang="es-ES" altLang="es-ES" sz="1400" b="1" dirty="0" smtClean="0">
                <a:solidFill>
                  <a:srgbClr val="5F5F5F"/>
                </a:solidFill>
                <a:ea typeface="Verdana" pitchFamily="34" charset="0"/>
                <a:cs typeface="Verdana" pitchFamily="34" charset="0"/>
              </a:rPr>
              <a:t>bajo nivel de estudios</a:t>
            </a:r>
            <a:r>
              <a:rPr lang="es-ES" altLang="es-ES" sz="1400" dirty="0" smtClean="0">
                <a:solidFill>
                  <a:srgbClr val="5F5F5F"/>
                </a:solidFill>
                <a:ea typeface="Verdana" pitchFamily="34" charset="0"/>
                <a:cs typeface="Verdana" pitchFamily="34" charset="0"/>
              </a:rPr>
              <a:t> y pertenecientes a </a:t>
            </a:r>
            <a:r>
              <a:rPr lang="es-ES" altLang="es-ES" sz="1400" b="1" dirty="0" smtClean="0">
                <a:solidFill>
                  <a:srgbClr val="5F5F5F"/>
                </a:solidFill>
                <a:ea typeface="Verdana" pitchFamily="34" charset="0"/>
                <a:cs typeface="Verdana" pitchFamily="34" charset="0"/>
              </a:rPr>
              <a:t>capas sociales medias y bajas</a:t>
            </a:r>
            <a:r>
              <a:rPr lang="es-ES" altLang="es-ES" sz="1400" dirty="0" smtClean="0">
                <a:solidFill>
                  <a:srgbClr val="5F5F5F"/>
                </a:solidFill>
                <a:ea typeface="Verdana" pitchFamily="34" charset="0"/>
                <a:cs typeface="Verdana" pitchFamily="34" charset="0"/>
              </a:rPr>
              <a:t>.  </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Este sentimiento es también </a:t>
            </a:r>
            <a:r>
              <a:rPr lang="es-ES" altLang="es-ES" sz="1400" b="1" dirty="0" smtClean="0">
                <a:solidFill>
                  <a:srgbClr val="5F5F5F"/>
                </a:solidFill>
                <a:ea typeface="Verdana" pitchFamily="34" charset="0"/>
                <a:cs typeface="Verdana" pitchFamily="34" charset="0"/>
              </a:rPr>
              <a:t>más acusado en las provincias de Albacete y Ciudad Real </a:t>
            </a:r>
            <a:r>
              <a:rPr lang="es-ES" altLang="es-ES" sz="1400" dirty="0" smtClean="0">
                <a:solidFill>
                  <a:srgbClr val="5F5F5F"/>
                </a:solidFill>
                <a:ea typeface="Verdana" pitchFamily="34" charset="0"/>
                <a:cs typeface="Verdana" pitchFamily="34" charset="0"/>
              </a:rPr>
              <a:t>y </a:t>
            </a:r>
            <a:r>
              <a:rPr lang="es-ES" altLang="es-ES" sz="1400" b="1" dirty="0" smtClean="0">
                <a:solidFill>
                  <a:srgbClr val="5F5F5F"/>
                </a:solidFill>
                <a:ea typeface="Verdana" pitchFamily="34" charset="0"/>
                <a:cs typeface="Verdana" pitchFamily="34" charset="0"/>
              </a:rPr>
              <a:t>notablemente inferior en Guadalajara</a:t>
            </a:r>
            <a:r>
              <a:rPr lang="es-ES" altLang="es-ES" sz="1400" dirty="0" smtClean="0">
                <a:solidFill>
                  <a:srgbClr val="5F5F5F"/>
                </a:solidFill>
                <a:ea typeface="Verdana" pitchFamily="34" charset="0"/>
                <a:cs typeface="Verdana" pitchFamily="34" charset="0"/>
              </a:rPr>
              <a:t>, mientras Cuenca y Toledo se sitúan en posiciones intermedias.</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Por otra parte, el </a:t>
            </a:r>
            <a:r>
              <a:rPr lang="es-ES" altLang="es-ES" sz="1400" b="1" dirty="0" smtClean="0">
                <a:solidFill>
                  <a:srgbClr val="5F5F5F"/>
                </a:solidFill>
                <a:ea typeface="Verdana" pitchFamily="34" charset="0"/>
                <a:cs typeface="Verdana" pitchFamily="34" charset="0"/>
              </a:rPr>
              <a:t>mayor sentimiento castellano manchego se da entre los votantes de PP y PSOE</a:t>
            </a:r>
            <a:r>
              <a:rPr lang="es-ES" altLang="es-ES" sz="1400" dirty="0" smtClean="0">
                <a:solidFill>
                  <a:srgbClr val="5F5F5F"/>
                </a:solidFill>
                <a:ea typeface="Verdana" pitchFamily="34" charset="0"/>
                <a:cs typeface="Verdana" pitchFamily="34" charset="0"/>
              </a:rPr>
              <a:t>, mientras los de </a:t>
            </a:r>
            <a:r>
              <a:rPr lang="es-ES" altLang="es-ES" sz="1400" b="1" dirty="0" smtClean="0">
                <a:solidFill>
                  <a:srgbClr val="5F5F5F"/>
                </a:solidFill>
                <a:ea typeface="Verdana" pitchFamily="34" charset="0"/>
                <a:cs typeface="Verdana" pitchFamily="34" charset="0"/>
              </a:rPr>
              <a:t>Podemos e IU se sienten menos identificados con él</a:t>
            </a:r>
            <a:r>
              <a:rPr lang="es-ES" altLang="es-ES" sz="1400" dirty="0" smtClean="0">
                <a:solidFill>
                  <a:srgbClr val="5F5F5F"/>
                </a:solidFill>
                <a:ea typeface="Verdana" pitchFamily="34" charset="0"/>
                <a:cs typeface="Verdana" pitchFamily="34" charset="0"/>
              </a:rPr>
              <a:t>; los votantes de Ciudadanos se sitúan en posiciones intermedias.</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88640"/>
            <a:ext cx="7499176" cy="648072"/>
          </a:xfrm>
        </p:spPr>
        <p:txBody>
          <a:bodyPr>
            <a:noAutofit/>
          </a:bodyPr>
          <a:lstStyle/>
          <a:p>
            <a:r>
              <a:rPr lang="es-ES" sz="2400" dirty="0" smtClean="0">
                <a:latin typeface="+mn-lt"/>
              </a:rPr>
              <a:t>Distribución en la escala de identidad</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61</a:t>
            </a:fld>
            <a:endParaRPr lang="es-ES"/>
          </a:p>
        </p:txBody>
      </p:sp>
      <p:sp>
        <p:nvSpPr>
          <p:cNvPr id="7" name="6 CuadroTexto"/>
          <p:cNvSpPr txBox="1"/>
          <p:nvPr/>
        </p:nvSpPr>
        <p:spPr>
          <a:xfrm>
            <a:off x="899592" y="980728"/>
            <a:ext cx="7488832" cy="523220"/>
          </a:xfrm>
          <a:prstGeom prst="rect">
            <a:avLst/>
          </a:prstGeom>
          <a:noFill/>
        </p:spPr>
        <p:txBody>
          <a:bodyPr wrap="square" rtlCol="0">
            <a:spAutoFit/>
          </a:bodyPr>
          <a:lstStyle/>
          <a:p>
            <a:pPr algn="ctr"/>
            <a:r>
              <a:rPr lang="es-ES" sz="1400" b="1" i="1" dirty="0" smtClean="0">
                <a:solidFill>
                  <a:srgbClr val="C00000"/>
                </a:solidFill>
              </a:rPr>
              <a:t>En una escala de 0 a 10 siendo cero nada y diez el máximo, ¿en qué medida se siente identificado con  la región de Castilla‐La Mancha?</a:t>
            </a:r>
          </a:p>
        </p:txBody>
      </p:sp>
      <p:graphicFrame>
        <p:nvGraphicFramePr>
          <p:cNvPr id="6" name="5 Gráfico"/>
          <p:cNvGraphicFramePr/>
          <p:nvPr/>
        </p:nvGraphicFramePr>
        <p:xfrm>
          <a:off x="1259632" y="1988840"/>
          <a:ext cx="6648400" cy="4264248"/>
        </p:xfrm>
        <a:graphic>
          <a:graphicData uri="http://schemas.openxmlformats.org/drawingml/2006/chart">
            <c:chart xmlns:c="http://schemas.openxmlformats.org/drawingml/2006/chart" xmlns:r="http://schemas.openxmlformats.org/officeDocument/2006/relationships" r:id="rId3"/>
          </a:graphicData>
        </a:graphic>
      </p:graphicFrame>
      <p:sp>
        <p:nvSpPr>
          <p:cNvPr id="9" name="8 CuadroTexto"/>
          <p:cNvSpPr txBox="1"/>
          <p:nvPr/>
        </p:nvSpPr>
        <p:spPr>
          <a:xfrm>
            <a:off x="7452320" y="2420888"/>
            <a:ext cx="1296144"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ES" sz="1600" b="1" dirty="0" smtClean="0">
                <a:solidFill>
                  <a:srgbClr val="0000CC"/>
                </a:solidFill>
              </a:rPr>
              <a:t>Media: 7,82</a:t>
            </a:r>
            <a:endParaRPr lang="es-ES" sz="1600" b="1" dirty="0">
              <a:solidFill>
                <a:srgbClr val="0000CC"/>
              </a:solidFill>
            </a:endParaRPr>
          </a:p>
        </p:txBody>
      </p:sp>
      <p:sp>
        <p:nvSpPr>
          <p:cNvPr id="10" name="9 Abrir llave"/>
          <p:cNvSpPr/>
          <p:nvPr/>
        </p:nvSpPr>
        <p:spPr>
          <a:xfrm rot="5400000">
            <a:off x="6120172" y="1664804"/>
            <a:ext cx="216024" cy="1872208"/>
          </a:xfrm>
          <a:prstGeom prst="leftBrace">
            <a:avLst>
              <a:gd name="adj1" fmla="val 24010"/>
              <a:gd name="adj2" fmla="val 50000"/>
            </a:avLst>
          </a:prstGeom>
          <a:ln w="158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1" name="10 Abrir llave"/>
          <p:cNvSpPr/>
          <p:nvPr/>
        </p:nvSpPr>
        <p:spPr>
          <a:xfrm rot="5400000">
            <a:off x="4535996" y="1952836"/>
            <a:ext cx="216024" cy="1296144"/>
          </a:xfrm>
          <a:prstGeom prst="leftBrace">
            <a:avLst>
              <a:gd name="adj1" fmla="val 24010"/>
              <a:gd name="adj2" fmla="val 50000"/>
            </a:avLst>
          </a:prstGeom>
          <a:ln w="158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2" name="11 Abrir llave"/>
          <p:cNvSpPr/>
          <p:nvPr/>
        </p:nvSpPr>
        <p:spPr>
          <a:xfrm rot="5400000">
            <a:off x="2987824" y="1700808"/>
            <a:ext cx="216024" cy="1800200"/>
          </a:xfrm>
          <a:prstGeom prst="leftBrace">
            <a:avLst>
              <a:gd name="adj1" fmla="val 24010"/>
              <a:gd name="adj2" fmla="val 50000"/>
            </a:avLst>
          </a:prstGeom>
          <a:ln w="158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3" name="12 CuadroTexto"/>
          <p:cNvSpPr txBox="1"/>
          <p:nvPr/>
        </p:nvSpPr>
        <p:spPr>
          <a:xfrm>
            <a:off x="2771800" y="2132856"/>
            <a:ext cx="648072" cy="338554"/>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600" b="1" dirty="0" smtClean="0"/>
              <a:t>5%</a:t>
            </a:r>
            <a:endParaRPr lang="es-ES" sz="1600" b="1" dirty="0"/>
          </a:p>
        </p:txBody>
      </p:sp>
      <p:sp>
        <p:nvSpPr>
          <p:cNvPr id="14" name="13 CuadroTexto"/>
          <p:cNvSpPr txBox="1"/>
          <p:nvPr/>
        </p:nvSpPr>
        <p:spPr>
          <a:xfrm>
            <a:off x="4317836" y="2132856"/>
            <a:ext cx="648072" cy="338554"/>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600" b="1" dirty="0" smtClean="0"/>
              <a:t>20%</a:t>
            </a:r>
            <a:endParaRPr lang="es-ES" sz="1600" b="1" dirty="0"/>
          </a:p>
        </p:txBody>
      </p:sp>
      <p:sp>
        <p:nvSpPr>
          <p:cNvPr id="15" name="14 CuadroTexto"/>
          <p:cNvSpPr txBox="1"/>
          <p:nvPr/>
        </p:nvSpPr>
        <p:spPr>
          <a:xfrm>
            <a:off x="5855712" y="2154342"/>
            <a:ext cx="758220" cy="338554"/>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ES" sz="1600" b="1" dirty="0" smtClean="0"/>
              <a:t>74,9%</a:t>
            </a:r>
            <a:endParaRPr lang="es-ES" sz="1600" b="1"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El sentimiento de identidad castellano manchega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62</a:t>
            </a:fld>
            <a:endParaRPr lang="es-ES"/>
          </a:p>
        </p:txBody>
      </p:sp>
      <p:sp>
        <p:nvSpPr>
          <p:cNvPr id="9" name="8 CuadroTexto"/>
          <p:cNvSpPr txBox="1"/>
          <p:nvPr/>
        </p:nvSpPr>
        <p:spPr>
          <a:xfrm>
            <a:off x="1187624" y="1124744"/>
            <a:ext cx="6768752" cy="307777"/>
          </a:xfrm>
          <a:prstGeom prst="rect">
            <a:avLst/>
          </a:prstGeom>
          <a:noFill/>
        </p:spPr>
        <p:txBody>
          <a:bodyPr wrap="square" rtlCol="0">
            <a:spAutoFit/>
          </a:bodyPr>
          <a:lstStyle/>
          <a:p>
            <a:pPr algn="ctr"/>
            <a:r>
              <a:rPr lang="es-ES" sz="1400" b="1" i="1" dirty="0" smtClean="0">
                <a:solidFill>
                  <a:srgbClr val="C00000"/>
                </a:solidFill>
              </a:rPr>
              <a:t> Puntuación media en una escala de 0 a 10 puntos</a:t>
            </a:r>
          </a:p>
        </p:txBody>
      </p:sp>
      <p:graphicFrame>
        <p:nvGraphicFramePr>
          <p:cNvPr id="6" name="Object 16"/>
          <p:cNvGraphicFramePr>
            <a:graphicFrameLocks noChangeAspect="1"/>
          </p:cNvGraphicFramePr>
          <p:nvPr/>
        </p:nvGraphicFramePr>
        <p:xfrm>
          <a:off x="831856" y="1321787"/>
          <a:ext cx="7344816" cy="512729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0"/>
          <p:cNvSpPr txBox="1">
            <a:spLocks noChangeArrowheads="1"/>
          </p:cNvSpPr>
          <p:nvPr/>
        </p:nvSpPr>
        <p:spPr bwMode="auto">
          <a:xfrm>
            <a:off x="7143159" y="2348880"/>
            <a:ext cx="957233" cy="276999"/>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sz="1200" dirty="0" smtClean="0">
                <a:latin typeface="+mn-lt"/>
                <a:ea typeface="Verdana" pitchFamily="34" charset="0"/>
                <a:cs typeface="Verdana" pitchFamily="34" charset="0"/>
              </a:rPr>
              <a:t>Clase social</a:t>
            </a:r>
            <a:endParaRPr lang="es-ES" altLang="es-ES" sz="1200" dirty="0">
              <a:latin typeface="+mn-lt"/>
              <a:ea typeface="Verdana" pitchFamily="34" charset="0"/>
              <a:cs typeface="Verdana" pitchFamily="34" charset="0"/>
            </a:endParaRPr>
          </a:p>
        </p:txBody>
      </p:sp>
      <p:sp>
        <p:nvSpPr>
          <p:cNvPr id="11" name="10 Rectángulo"/>
          <p:cNvSpPr/>
          <p:nvPr/>
        </p:nvSpPr>
        <p:spPr>
          <a:xfrm>
            <a:off x="1263904" y="5085184"/>
            <a:ext cx="21602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a:off x="2128000" y="5085184"/>
            <a:ext cx="21602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Rectángulo"/>
          <p:cNvSpPr/>
          <p:nvPr/>
        </p:nvSpPr>
        <p:spPr>
          <a:xfrm>
            <a:off x="3928200" y="5085184"/>
            <a:ext cx="216024"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p:cNvSpPr/>
          <p:nvPr/>
        </p:nvSpPr>
        <p:spPr>
          <a:xfrm>
            <a:off x="5368360" y="5085184"/>
            <a:ext cx="216024"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Rectángulo"/>
          <p:cNvSpPr/>
          <p:nvPr/>
        </p:nvSpPr>
        <p:spPr>
          <a:xfrm>
            <a:off x="6952536" y="5085184"/>
            <a:ext cx="216024"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El sentimiento de identidad castellano manchega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63</a:t>
            </a:fld>
            <a:endParaRPr lang="es-ES"/>
          </a:p>
        </p:txBody>
      </p:sp>
      <p:sp>
        <p:nvSpPr>
          <p:cNvPr id="9" name="8 CuadroTexto"/>
          <p:cNvSpPr txBox="1"/>
          <p:nvPr/>
        </p:nvSpPr>
        <p:spPr>
          <a:xfrm>
            <a:off x="1187624" y="1124744"/>
            <a:ext cx="6768752" cy="307777"/>
          </a:xfrm>
          <a:prstGeom prst="rect">
            <a:avLst/>
          </a:prstGeom>
          <a:noFill/>
        </p:spPr>
        <p:txBody>
          <a:bodyPr wrap="square" rtlCol="0">
            <a:spAutoFit/>
          </a:bodyPr>
          <a:lstStyle/>
          <a:p>
            <a:pPr algn="ctr"/>
            <a:r>
              <a:rPr lang="es-ES" sz="1400" b="1" i="1" dirty="0" smtClean="0">
                <a:solidFill>
                  <a:srgbClr val="C00000"/>
                </a:solidFill>
              </a:rPr>
              <a:t> Puntuación media en una escala de 0 a 10 puntos</a:t>
            </a:r>
          </a:p>
        </p:txBody>
      </p:sp>
      <p:graphicFrame>
        <p:nvGraphicFramePr>
          <p:cNvPr id="6" name="Object 16"/>
          <p:cNvGraphicFramePr>
            <a:graphicFrameLocks noChangeAspect="1"/>
          </p:cNvGraphicFramePr>
          <p:nvPr/>
        </p:nvGraphicFramePr>
        <p:xfrm>
          <a:off x="683568" y="1321787"/>
          <a:ext cx="7344816" cy="5127299"/>
        </p:xfrm>
        <a:graphic>
          <a:graphicData uri="http://schemas.openxmlformats.org/drawingml/2006/chart">
            <c:chart xmlns:c="http://schemas.openxmlformats.org/drawingml/2006/chart" xmlns:r="http://schemas.openxmlformats.org/officeDocument/2006/relationships" r:id="rId3"/>
          </a:graphicData>
        </a:graphic>
      </p:graphicFrame>
      <p:sp>
        <p:nvSpPr>
          <p:cNvPr id="11" name="10 Rectángulo"/>
          <p:cNvSpPr/>
          <p:nvPr/>
        </p:nvSpPr>
        <p:spPr>
          <a:xfrm>
            <a:off x="1115616" y="5085184"/>
            <a:ext cx="283760"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Rectángulo"/>
          <p:cNvSpPr/>
          <p:nvPr/>
        </p:nvSpPr>
        <p:spPr>
          <a:xfrm>
            <a:off x="4567728" y="5085184"/>
            <a:ext cx="364312"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64</a:t>
            </a:fld>
            <a:endParaRPr lang="es-ES">
              <a:solidFill>
                <a:prstClr val="black">
                  <a:tint val="75000"/>
                </a:prstClr>
              </a:solidFill>
            </a:endParaRPr>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ctr">
              <a:defRPr/>
            </a:pPr>
            <a:r>
              <a:rPr lang="es-ES" altLang="es-ES" sz="3200" b="1" i="1" kern="0" dirty="0" smtClean="0">
                <a:solidFill>
                  <a:schemeClr val="bg1"/>
                </a:solidFill>
                <a:effectLst>
                  <a:outerShdw blurRad="38100" dist="38100" dir="2700000" algn="tl">
                    <a:srgbClr val="000000"/>
                  </a:outerShdw>
                </a:effectLst>
                <a:latin typeface="+mn-lt"/>
              </a:rPr>
              <a:t>Notoriedad de la publicidad institucional</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6305"/>
            <a:ext cx="8229600" cy="792088"/>
          </a:xfrm>
        </p:spPr>
        <p:txBody>
          <a:bodyPr>
            <a:normAutofit/>
          </a:bodyPr>
          <a:lstStyle/>
          <a:p>
            <a:r>
              <a:rPr lang="es-ES" sz="2400" dirty="0" smtClean="0">
                <a:solidFill>
                  <a:srgbClr val="C00000"/>
                </a:solidFill>
                <a:latin typeface="+mn-lt"/>
              </a:rPr>
              <a:t>Notoriedad de la publicidad institucional</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65</a:t>
            </a:fld>
            <a:endParaRPr lang="es-ES">
              <a:solidFill>
                <a:prstClr val="black">
                  <a:tint val="75000"/>
                </a:prstClr>
              </a:solidFill>
            </a:endParaRPr>
          </a:p>
        </p:txBody>
      </p:sp>
      <p:sp>
        <p:nvSpPr>
          <p:cNvPr id="6" name="Rectangle 2"/>
          <p:cNvSpPr txBox="1">
            <a:spLocks noChangeArrowheads="1"/>
          </p:cNvSpPr>
          <p:nvPr/>
        </p:nvSpPr>
        <p:spPr>
          <a:xfrm>
            <a:off x="1475656" y="2780928"/>
            <a:ext cx="6192688" cy="2736304"/>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Un </a:t>
            </a:r>
            <a:r>
              <a:rPr lang="es-ES" altLang="es-ES" sz="1400" b="1" dirty="0" smtClean="0">
                <a:solidFill>
                  <a:srgbClr val="5F5F5F"/>
                </a:solidFill>
                <a:ea typeface="Verdana" pitchFamily="34" charset="0"/>
                <a:cs typeface="Verdana" pitchFamily="34" charset="0"/>
              </a:rPr>
              <a:t>13% de los castellano manchegos </a:t>
            </a:r>
            <a:r>
              <a:rPr lang="es-ES" altLang="es-ES" sz="1400" dirty="0" smtClean="0">
                <a:solidFill>
                  <a:srgbClr val="5F5F5F"/>
                </a:solidFill>
                <a:ea typeface="Verdana" pitchFamily="34" charset="0"/>
                <a:cs typeface="Verdana" pitchFamily="34" charset="0"/>
              </a:rPr>
              <a:t>entrevistados </a:t>
            </a:r>
            <a:r>
              <a:rPr lang="es-ES" altLang="es-ES" sz="1400" b="1" dirty="0" smtClean="0">
                <a:solidFill>
                  <a:srgbClr val="5F5F5F"/>
                </a:solidFill>
                <a:ea typeface="Verdana" pitchFamily="34" charset="0"/>
                <a:cs typeface="Verdana" pitchFamily="34" charset="0"/>
              </a:rPr>
              <a:t>recuerda haber visto alguna campaña de publicidad institucional </a:t>
            </a:r>
            <a:r>
              <a:rPr lang="es-ES" altLang="es-ES" sz="1400" dirty="0" smtClean="0">
                <a:solidFill>
                  <a:srgbClr val="5F5F5F"/>
                </a:solidFill>
                <a:ea typeface="Verdana" pitchFamily="34" charset="0"/>
                <a:cs typeface="Verdana" pitchFamily="34" charset="0"/>
              </a:rPr>
              <a:t>emitida por la Junta o por otras instituciones públicas, como diputaciones o ayuntamientos.</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De entre quienes recuerdan alguna campaña, </a:t>
            </a:r>
            <a:r>
              <a:rPr lang="es-ES" altLang="es-ES" sz="1400" b="1" dirty="0" smtClean="0">
                <a:solidFill>
                  <a:srgbClr val="5F5F5F"/>
                </a:solidFill>
                <a:ea typeface="Verdana" pitchFamily="34" charset="0"/>
                <a:cs typeface="Verdana" pitchFamily="34" charset="0"/>
              </a:rPr>
              <a:t>los temas que en mayor medida se mencionan son la salud, promoción turística, o cultural</a:t>
            </a:r>
            <a:r>
              <a:rPr lang="es-ES" altLang="es-ES" sz="1400" dirty="0" smtClean="0">
                <a:solidFill>
                  <a:srgbClr val="5F5F5F"/>
                </a:solidFill>
                <a:ea typeface="Verdana" pitchFamily="34" charset="0"/>
                <a:cs typeface="Verdana" pitchFamily="34" charset="0"/>
              </a:rPr>
              <a:t>. En menor medida se mencionan campañas de promoción empresarial, educativa, deportiva, de igualdad o solidaridad. </a:t>
            </a:r>
            <a:r>
              <a:rPr lang="es-ES" altLang="es-ES" sz="1400" b="1" dirty="0" smtClean="0">
                <a:solidFill>
                  <a:srgbClr val="5F5F5F"/>
                </a:solidFill>
                <a:ea typeface="Verdana" pitchFamily="34" charset="0"/>
                <a:cs typeface="Verdana" pitchFamily="34" charset="0"/>
              </a:rPr>
              <a:t>Un 33% de los que recuerdan haber visto alguna campaña, no recuerdan su contenido</a:t>
            </a:r>
            <a:r>
              <a:rPr lang="es-ES" altLang="es-ES" sz="1400" dirty="0" smtClean="0">
                <a:solidFill>
                  <a:srgbClr val="5F5F5F"/>
                </a:solidFill>
                <a:ea typeface="Verdana" pitchFamily="34" charset="0"/>
                <a:cs typeface="Verdana" pitchFamily="34" charset="0"/>
              </a:rPr>
              <a:t>.</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a:bodyPr>
          <a:lstStyle/>
          <a:p>
            <a:r>
              <a:rPr lang="es-ES" sz="2400" dirty="0" smtClean="0">
                <a:latin typeface="+mn-lt"/>
              </a:rPr>
              <a:t>Recuerdo de campañas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66</a:t>
            </a:fld>
            <a:endParaRPr lang="es-ES">
              <a:solidFill>
                <a:prstClr val="black">
                  <a:tint val="75000"/>
                </a:prstClr>
              </a:solidFill>
            </a:endParaRPr>
          </a:p>
        </p:txBody>
      </p:sp>
      <p:sp>
        <p:nvSpPr>
          <p:cNvPr id="9" name="8 CuadroTexto"/>
          <p:cNvSpPr txBox="1"/>
          <p:nvPr/>
        </p:nvSpPr>
        <p:spPr>
          <a:xfrm>
            <a:off x="539552" y="1196752"/>
            <a:ext cx="3896816" cy="954107"/>
          </a:xfrm>
          <a:prstGeom prst="rect">
            <a:avLst/>
          </a:prstGeom>
          <a:noFill/>
        </p:spPr>
        <p:txBody>
          <a:bodyPr wrap="square" rtlCol="0">
            <a:spAutoFit/>
          </a:bodyPr>
          <a:lstStyle/>
          <a:p>
            <a:pPr algn="ctr"/>
            <a:r>
              <a:rPr lang="es-ES" sz="1400" b="1" i="1" dirty="0" smtClean="0">
                <a:solidFill>
                  <a:srgbClr val="C00000"/>
                </a:solidFill>
              </a:rPr>
              <a:t>A menudo las instituciones públicas: ayuntamientos, Diputaciones o la Junta hacen campañas de publicidad institucional, ¿podría decirme si recuerda alguna?</a:t>
            </a:r>
          </a:p>
        </p:txBody>
      </p:sp>
      <p:graphicFrame>
        <p:nvGraphicFramePr>
          <p:cNvPr id="6" name="5 Gráfico"/>
          <p:cNvGraphicFramePr/>
          <p:nvPr/>
        </p:nvGraphicFramePr>
        <p:xfrm>
          <a:off x="107504" y="2204864"/>
          <a:ext cx="3888432" cy="3528392"/>
        </p:xfrm>
        <a:graphic>
          <a:graphicData uri="http://schemas.openxmlformats.org/drawingml/2006/chart">
            <c:chart xmlns:c="http://schemas.openxmlformats.org/drawingml/2006/chart" xmlns:r="http://schemas.openxmlformats.org/officeDocument/2006/relationships" r:id="rId3"/>
          </a:graphicData>
        </a:graphic>
      </p:graphicFrame>
      <p:sp>
        <p:nvSpPr>
          <p:cNvPr id="8" name="7 CuadroTexto"/>
          <p:cNvSpPr txBox="1"/>
          <p:nvPr/>
        </p:nvSpPr>
        <p:spPr>
          <a:xfrm>
            <a:off x="4716016" y="1340768"/>
            <a:ext cx="3896816" cy="523220"/>
          </a:xfrm>
          <a:prstGeom prst="rect">
            <a:avLst/>
          </a:prstGeom>
          <a:noFill/>
        </p:spPr>
        <p:txBody>
          <a:bodyPr wrap="square" rtlCol="0">
            <a:spAutoFit/>
          </a:bodyPr>
          <a:lstStyle/>
          <a:p>
            <a:pPr algn="ctr"/>
            <a:r>
              <a:rPr lang="es-ES" sz="1400" b="1" i="1" dirty="0" smtClean="0">
                <a:solidFill>
                  <a:srgbClr val="C00000"/>
                </a:solidFill>
              </a:rPr>
              <a:t>En caso afirmativo, ¿me podría decir cuál era la temática?</a:t>
            </a:r>
          </a:p>
        </p:txBody>
      </p:sp>
      <p:graphicFrame>
        <p:nvGraphicFramePr>
          <p:cNvPr id="10" name="Object 2"/>
          <p:cNvGraphicFramePr>
            <a:graphicFrameLocks noChangeAspect="1"/>
          </p:cNvGraphicFramePr>
          <p:nvPr/>
        </p:nvGraphicFramePr>
        <p:xfrm>
          <a:off x="4644008" y="1988840"/>
          <a:ext cx="4104456" cy="4187502"/>
        </p:xfrm>
        <a:graphic>
          <a:graphicData uri="http://schemas.openxmlformats.org/drawingml/2006/chart">
            <c:chart xmlns:c="http://schemas.openxmlformats.org/drawingml/2006/chart" xmlns:r="http://schemas.openxmlformats.org/officeDocument/2006/relationships" r:id="rId4"/>
          </a:graphicData>
        </a:graphic>
      </p:graphicFrame>
      <p:sp>
        <p:nvSpPr>
          <p:cNvPr id="11" name="10 Flecha derecha"/>
          <p:cNvSpPr/>
          <p:nvPr/>
        </p:nvSpPr>
        <p:spPr>
          <a:xfrm>
            <a:off x="3923928" y="3611156"/>
            <a:ext cx="504056" cy="216024"/>
          </a:xfrm>
          <a:prstGeom prst="rightArrow">
            <a:avLst/>
          </a:prstGeom>
          <a:solidFill>
            <a:schemeClr val="accent6">
              <a:lumMod val="75000"/>
            </a:schemeClr>
          </a:solidFill>
          <a:ln>
            <a:solidFill>
              <a:schemeClr val="accent6">
                <a:lumMod val="75000"/>
              </a:schemeClr>
            </a:solidFill>
          </a:ln>
          <a:scene3d>
            <a:camera prst="orthographicFront"/>
            <a:lightRig rig="threePt" dir="t"/>
          </a:scene3d>
          <a:sp3d prstMaterial="softEdge">
            <a:bevelT w="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Abrir llave"/>
          <p:cNvSpPr/>
          <p:nvPr/>
        </p:nvSpPr>
        <p:spPr>
          <a:xfrm>
            <a:off x="4499992" y="2204864"/>
            <a:ext cx="288032" cy="3456384"/>
          </a:xfrm>
          <a:prstGeom prst="leftBrace">
            <a:avLst>
              <a:gd name="adj1" fmla="val 41153"/>
              <a:gd name="adj2" fmla="val 43495"/>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3" name="12 CuadroTexto"/>
          <p:cNvSpPr txBox="1"/>
          <p:nvPr/>
        </p:nvSpPr>
        <p:spPr>
          <a:xfrm>
            <a:off x="4860032" y="5949280"/>
            <a:ext cx="3384376" cy="230832"/>
          </a:xfrm>
          <a:prstGeom prst="rect">
            <a:avLst/>
          </a:prstGeom>
          <a:noFill/>
        </p:spPr>
        <p:txBody>
          <a:bodyPr wrap="square" rtlCol="0">
            <a:spAutoFit/>
          </a:bodyPr>
          <a:lstStyle/>
          <a:p>
            <a:r>
              <a:rPr lang="es-ES" sz="900" b="1" dirty="0" smtClean="0"/>
              <a:t>Base: Recuerda (n=129)</a:t>
            </a:r>
            <a:endParaRPr lang="es-ES" sz="900" b="1"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67</a:t>
            </a:fld>
            <a:endParaRPr lang="es-ES">
              <a:solidFill>
                <a:prstClr val="black">
                  <a:tint val="75000"/>
                </a:prstClr>
              </a:solidFill>
            </a:endParaRPr>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ctr">
              <a:defRPr/>
            </a:pPr>
            <a:r>
              <a:rPr lang="es-ES" altLang="es-ES" sz="3200" b="1" i="1" kern="0" dirty="0" smtClean="0">
                <a:solidFill>
                  <a:schemeClr val="bg1"/>
                </a:solidFill>
                <a:effectLst>
                  <a:outerShdw blurRad="38100" dist="38100" dir="2700000" algn="tl">
                    <a:srgbClr val="000000"/>
                  </a:outerShdw>
                </a:effectLst>
                <a:latin typeface="+mn-lt"/>
              </a:rPr>
              <a:t>Incidencia de las redes sociales</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6305"/>
            <a:ext cx="8229600" cy="792088"/>
          </a:xfrm>
        </p:spPr>
        <p:txBody>
          <a:bodyPr>
            <a:normAutofit/>
          </a:bodyPr>
          <a:lstStyle/>
          <a:p>
            <a:r>
              <a:rPr lang="es-ES" sz="2400" dirty="0" smtClean="0">
                <a:solidFill>
                  <a:srgbClr val="C00000"/>
                </a:solidFill>
                <a:latin typeface="+mn-lt"/>
              </a:rPr>
              <a:t>La pertenencia a redes sociales</a:t>
            </a:r>
            <a:endParaRPr lang="es-ES" sz="2400" dirty="0">
              <a:solidFill>
                <a:srgbClr val="C00000"/>
              </a:solidFill>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68</a:t>
            </a:fld>
            <a:endParaRPr lang="es-ES">
              <a:solidFill>
                <a:prstClr val="black">
                  <a:tint val="75000"/>
                </a:prstClr>
              </a:solidFill>
            </a:endParaRPr>
          </a:p>
        </p:txBody>
      </p:sp>
      <p:sp>
        <p:nvSpPr>
          <p:cNvPr id="6" name="Rectangle 2"/>
          <p:cNvSpPr txBox="1">
            <a:spLocks noChangeArrowheads="1"/>
          </p:cNvSpPr>
          <p:nvPr/>
        </p:nvSpPr>
        <p:spPr>
          <a:xfrm>
            <a:off x="899592" y="1844824"/>
            <a:ext cx="7272808" cy="4176464"/>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Casi el 80% de los castellano manchegos declara tener una cuenta de </a:t>
            </a:r>
            <a:r>
              <a:rPr lang="es-ES" altLang="es-ES" sz="1400" b="1" dirty="0" err="1" smtClean="0">
                <a:solidFill>
                  <a:srgbClr val="5F5F5F"/>
                </a:solidFill>
                <a:ea typeface="Verdana" pitchFamily="34" charset="0"/>
                <a:cs typeface="Verdana" pitchFamily="34" charset="0"/>
              </a:rPr>
              <a:t>WhatsApp</a:t>
            </a:r>
            <a:r>
              <a:rPr lang="es-ES" altLang="es-ES" sz="1400" dirty="0" smtClean="0">
                <a:solidFill>
                  <a:srgbClr val="5F5F5F"/>
                </a:solidFill>
                <a:ea typeface="Verdana" pitchFamily="34" charset="0"/>
                <a:cs typeface="Verdana" pitchFamily="34" charset="0"/>
              </a:rPr>
              <a:t>. Entre los menores de 50 años este porcentaje supera el 90% y entre los mayores de 65 años cae hasta el 38%. </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En </a:t>
            </a:r>
            <a:r>
              <a:rPr lang="es-ES" altLang="es-ES" sz="1400" b="1" dirty="0" err="1" smtClean="0">
                <a:solidFill>
                  <a:srgbClr val="5F5F5F"/>
                </a:solidFill>
                <a:ea typeface="Verdana" pitchFamily="34" charset="0"/>
                <a:cs typeface="Verdana" pitchFamily="34" charset="0"/>
              </a:rPr>
              <a:t>Facebook</a:t>
            </a:r>
            <a:r>
              <a:rPr lang="es-ES" altLang="es-ES" sz="1400" dirty="0" smtClean="0">
                <a:solidFill>
                  <a:srgbClr val="5F5F5F"/>
                </a:solidFill>
                <a:ea typeface="Verdana" pitchFamily="34" charset="0"/>
                <a:cs typeface="Verdana" pitchFamily="34" charset="0"/>
              </a:rPr>
              <a:t> tiene cuenta el 61% de los entrevistados. La penetración de esta red social está asociada a la edad, de manera que si entre los menores de 40 años supera el 80%, a partir de los 50 años decae su uso y llega a sólo el 21% entre los mayores de 65 años.</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La tenencia de una cuenta en </a:t>
            </a:r>
            <a:r>
              <a:rPr lang="es-ES" altLang="es-ES" sz="1400" b="1" dirty="0" err="1" smtClean="0">
                <a:solidFill>
                  <a:srgbClr val="5F5F5F"/>
                </a:solidFill>
                <a:ea typeface="Verdana" pitchFamily="34" charset="0"/>
                <a:cs typeface="Verdana" pitchFamily="34" charset="0"/>
              </a:rPr>
              <a:t>Twitter</a:t>
            </a:r>
            <a:r>
              <a:rPr lang="es-ES" altLang="es-ES" sz="1400" dirty="0" smtClean="0">
                <a:solidFill>
                  <a:srgbClr val="5F5F5F"/>
                </a:solidFill>
                <a:ea typeface="Verdana" pitchFamily="34" charset="0"/>
                <a:cs typeface="Verdana" pitchFamily="34" charset="0"/>
              </a:rPr>
              <a:t> es más minoritaria: apenas el 26% de los castellano manchegos disponen de una, porcentaje que asciende hasta el 56% entre los menores de 30 años y se va reduciendo a media que crece la edad, hasta quedar reducida a un 8% entre los mayores de 65 años.</a:t>
            </a:r>
          </a:p>
          <a:p>
            <a:pPr marL="263525"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Otras redes por las que se preguntaba son más minoritarias. En </a:t>
            </a:r>
            <a:r>
              <a:rPr lang="es-ES" altLang="es-ES" sz="1400" b="1" dirty="0" err="1" smtClean="0">
                <a:solidFill>
                  <a:srgbClr val="5F5F5F"/>
                </a:solidFill>
                <a:ea typeface="Verdana" pitchFamily="34" charset="0"/>
                <a:cs typeface="Verdana" pitchFamily="34" charset="0"/>
              </a:rPr>
              <a:t>Instagram</a:t>
            </a:r>
            <a:r>
              <a:rPr lang="es-ES" altLang="es-ES" sz="1400" dirty="0" smtClean="0">
                <a:solidFill>
                  <a:srgbClr val="5F5F5F"/>
                </a:solidFill>
                <a:ea typeface="Verdana" pitchFamily="34" charset="0"/>
                <a:cs typeface="Verdana" pitchFamily="34" charset="0"/>
              </a:rPr>
              <a:t> tiene cuenta el 21% de los consultados, en </a:t>
            </a:r>
            <a:r>
              <a:rPr lang="es-ES" altLang="es-ES" sz="1400" b="1" dirty="0" err="1" smtClean="0">
                <a:solidFill>
                  <a:srgbClr val="5F5F5F"/>
                </a:solidFill>
                <a:ea typeface="Verdana" pitchFamily="34" charset="0"/>
                <a:cs typeface="Verdana" pitchFamily="34" charset="0"/>
              </a:rPr>
              <a:t>LinkedIn</a:t>
            </a:r>
            <a:r>
              <a:rPr lang="es-ES" altLang="es-ES" sz="1400" dirty="0" smtClean="0">
                <a:solidFill>
                  <a:srgbClr val="5F5F5F"/>
                </a:solidFill>
                <a:ea typeface="Verdana" pitchFamily="34" charset="0"/>
                <a:cs typeface="Verdana" pitchFamily="34" charset="0"/>
              </a:rPr>
              <a:t> el 11%, en </a:t>
            </a:r>
            <a:r>
              <a:rPr lang="es-ES" altLang="es-ES" sz="1400" b="1" dirty="0" err="1" smtClean="0">
                <a:solidFill>
                  <a:srgbClr val="5F5F5F"/>
                </a:solidFill>
                <a:ea typeface="Verdana" pitchFamily="34" charset="0"/>
                <a:cs typeface="Verdana" pitchFamily="34" charset="0"/>
              </a:rPr>
              <a:t>Telegram</a:t>
            </a:r>
            <a:r>
              <a:rPr lang="es-ES" altLang="es-ES" sz="1400" dirty="0" smtClean="0">
                <a:solidFill>
                  <a:srgbClr val="5F5F5F"/>
                </a:solidFill>
                <a:ea typeface="Verdana" pitchFamily="34" charset="0"/>
                <a:cs typeface="Verdana" pitchFamily="34" charset="0"/>
              </a:rPr>
              <a:t> el 7% y en </a:t>
            </a:r>
            <a:r>
              <a:rPr lang="es-ES" altLang="es-ES" sz="1400" b="1" dirty="0" err="1" smtClean="0">
                <a:solidFill>
                  <a:srgbClr val="5F5F5F"/>
                </a:solidFill>
                <a:ea typeface="Verdana" pitchFamily="34" charset="0"/>
                <a:cs typeface="Verdana" pitchFamily="34" charset="0"/>
              </a:rPr>
              <a:t>Snapchat</a:t>
            </a:r>
            <a:r>
              <a:rPr lang="es-ES" altLang="es-ES" sz="1400" dirty="0" smtClean="0">
                <a:solidFill>
                  <a:srgbClr val="5F5F5F"/>
                </a:solidFill>
                <a:ea typeface="Verdana" pitchFamily="34" charset="0"/>
                <a:cs typeface="Verdana" pitchFamily="34" charset="0"/>
              </a:rPr>
              <a:t> el 6%. La pauta que siguen todas ellas es la misma: a medida que aumenta la edad de los entrevistados disminuye el porcentaje de usuarios de todas estas redes sociales.</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a:bodyPr>
          <a:lstStyle/>
          <a:p>
            <a:r>
              <a:rPr lang="es-ES" sz="2400" dirty="0" smtClean="0">
                <a:latin typeface="+mn-lt"/>
              </a:rPr>
              <a:t>Pertenencia a redes sociales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69</a:t>
            </a:fld>
            <a:endParaRPr lang="es-ES">
              <a:solidFill>
                <a:prstClr val="black">
                  <a:tint val="75000"/>
                </a:prstClr>
              </a:solidFill>
            </a:endParaRPr>
          </a:p>
        </p:txBody>
      </p:sp>
      <p:sp>
        <p:nvSpPr>
          <p:cNvPr id="8" name="7 CuadroTexto"/>
          <p:cNvSpPr txBox="1"/>
          <p:nvPr/>
        </p:nvSpPr>
        <p:spPr>
          <a:xfrm>
            <a:off x="1259632" y="980728"/>
            <a:ext cx="6633120" cy="523220"/>
          </a:xfrm>
          <a:prstGeom prst="rect">
            <a:avLst/>
          </a:prstGeom>
          <a:noFill/>
        </p:spPr>
        <p:txBody>
          <a:bodyPr wrap="square" rtlCol="0">
            <a:spAutoFit/>
          </a:bodyPr>
          <a:lstStyle/>
          <a:p>
            <a:pPr algn="ctr"/>
            <a:r>
              <a:rPr lang="es-ES" sz="1400" b="1" i="1" dirty="0" smtClean="0">
                <a:solidFill>
                  <a:srgbClr val="C00000"/>
                </a:solidFill>
              </a:rPr>
              <a:t>¿Puede decirme si tiene cuenta en alguna de las siguientes redes sociales? </a:t>
            </a:r>
          </a:p>
          <a:p>
            <a:pPr algn="ctr"/>
            <a:r>
              <a:rPr lang="es-ES" sz="1400" b="1" i="1" dirty="0" smtClean="0">
                <a:solidFill>
                  <a:srgbClr val="C00000"/>
                </a:solidFill>
              </a:rPr>
              <a:t>(Preguntar por cada una de ellas)</a:t>
            </a:r>
          </a:p>
        </p:txBody>
      </p:sp>
      <p:graphicFrame>
        <p:nvGraphicFramePr>
          <p:cNvPr id="10" name="Object 2"/>
          <p:cNvGraphicFramePr>
            <a:graphicFrameLocks noChangeAspect="1"/>
          </p:cNvGraphicFramePr>
          <p:nvPr/>
        </p:nvGraphicFramePr>
        <p:xfrm>
          <a:off x="611560" y="2564904"/>
          <a:ext cx="3888432" cy="34563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12 Tabla"/>
          <p:cNvGraphicFramePr>
            <a:graphicFrameLocks noGrp="1"/>
          </p:cNvGraphicFramePr>
          <p:nvPr/>
        </p:nvGraphicFramePr>
        <p:xfrm>
          <a:off x="4644008" y="1988837"/>
          <a:ext cx="3816429" cy="3614803"/>
        </p:xfrm>
        <a:graphic>
          <a:graphicData uri="http://schemas.openxmlformats.org/drawingml/2006/table">
            <a:tbl>
              <a:tblPr firstRow="1" bandRow="1">
                <a:tableStyleId>{5C22544A-7EE6-4342-B048-85BDC9FD1C3A}</a:tableStyleId>
              </a:tblPr>
              <a:tblGrid>
                <a:gridCol w="1046439"/>
                <a:gridCol w="553998"/>
                <a:gridCol w="553998"/>
                <a:gridCol w="553998"/>
                <a:gridCol w="553998"/>
                <a:gridCol w="553998"/>
              </a:tblGrid>
              <a:tr h="317447">
                <a:tc>
                  <a:txBody>
                    <a:bodyPr/>
                    <a:lstStyle/>
                    <a:p>
                      <a:pPr>
                        <a:lnSpc>
                          <a:spcPct val="100000"/>
                        </a:lnSpc>
                      </a:pPr>
                      <a:endParaRPr lang="es-ES" sz="1200" dirty="0"/>
                    </a:p>
                  </a:txBody>
                  <a:tcPr anchor="b">
                    <a:lnR w="38100" cap="flat" cmpd="sng" algn="ctr">
                      <a:solidFill>
                        <a:schemeClr val="bg1"/>
                      </a:solidFill>
                      <a:prstDash val="solid"/>
                      <a:round/>
                      <a:headEnd type="none" w="med" len="med"/>
                      <a:tailEnd type="none" w="med" len="med"/>
                    </a:lnR>
                  </a:tcPr>
                </a:tc>
                <a:tc gridSpan="5">
                  <a:txBody>
                    <a:bodyPr/>
                    <a:lstStyle/>
                    <a:p>
                      <a:pPr algn="ctr"/>
                      <a:r>
                        <a:rPr lang="es-ES" sz="1400" dirty="0" smtClean="0"/>
                        <a:t>Edad</a:t>
                      </a:r>
                      <a:endParaRPr lang="es-ES" sz="1400" dirty="0"/>
                    </a:p>
                  </a:txBody>
                  <a:tcPr anchor="ctr">
                    <a:lnL w="38100" cap="flat" cmpd="sng" algn="ctr">
                      <a:solidFill>
                        <a:schemeClr val="bg1"/>
                      </a:solidFill>
                      <a:prstDash val="solid"/>
                      <a:round/>
                      <a:headEnd type="none" w="med" len="med"/>
                      <a:tailEnd type="none" w="med" len="med"/>
                    </a:lnL>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tcPr>
                </a:tc>
              </a:tr>
              <a:tr h="357516">
                <a:tc>
                  <a:txBody>
                    <a:bodyPr/>
                    <a:lstStyle/>
                    <a:p>
                      <a:pPr marL="0" algn="ctr" defTabSz="914400" rtl="0" eaLnBrk="1" latinLnBrk="0" hangingPunct="1">
                        <a:lnSpc>
                          <a:spcPct val="100000"/>
                        </a:lnSpc>
                      </a:pPr>
                      <a:endParaRPr lang="es-ES" sz="1100" b="1" kern="1200" dirty="0">
                        <a:solidFill>
                          <a:schemeClr val="lt1"/>
                        </a:solidFill>
                        <a:latin typeface="+mn-lt"/>
                        <a:ea typeface="+mn-ea"/>
                        <a:cs typeface="+mn-cs"/>
                      </a:endParaRPr>
                    </a:p>
                  </a:txBody>
                  <a:tcPr anchor="b">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18-29</a:t>
                      </a:r>
                      <a:endParaRPr lang="es-ES" sz="1100" b="1" kern="1200" dirty="0">
                        <a:solidFill>
                          <a:schemeClr val="lt1"/>
                        </a:solidFill>
                        <a:latin typeface="+mn-lt"/>
                        <a:ea typeface="+mn-ea"/>
                        <a:cs typeface="+mn-cs"/>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30-39</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40-49</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50-64</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65 y +</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F0"/>
                    </a:solidFill>
                  </a:tcPr>
                </a:tc>
              </a:tr>
              <a:tr h="367480">
                <a:tc>
                  <a:txBody>
                    <a:bodyPr/>
                    <a:lstStyle/>
                    <a:p>
                      <a:pPr>
                        <a:lnSpc>
                          <a:spcPct val="100000"/>
                        </a:lnSpc>
                      </a:pPr>
                      <a:r>
                        <a:rPr lang="es-ES" sz="1200" b="1" dirty="0" err="1" smtClean="0"/>
                        <a:t>WhatsApp</a:t>
                      </a:r>
                      <a:endParaRPr lang="es-ES" sz="1200" b="1" dirty="0"/>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94</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97</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93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80</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38</a:t>
                      </a:r>
                    </a:p>
                  </a:txBody>
                  <a:tcPr marL="7620" marR="7620" marT="7620" marB="0"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r>
              <a:tr h="367480">
                <a:tc>
                  <a:txBody>
                    <a:bodyPr/>
                    <a:lstStyle/>
                    <a:p>
                      <a:pPr>
                        <a:lnSpc>
                          <a:spcPct val="100000"/>
                        </a:lnSpc>
                      </a:pPr>
                      <a:r>
                        <a:rPr lang="es-ES" sz="1200" b="1" dirty="0" err="1" smtClean="0"/>
                        <a:t>Facebook</a:t>
                      </a:r>
                      <a:endParaRPr lang="es-ES" sz="1200" b="1" dirty="0"/>
                    </a:p>
                  </a:txBody>
                  <a:tcPr anchor="ctr">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85</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83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74</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21</a:t>
                      </a:r>
                    </a:p>
                  </a:txBody>
                  <a:tcPr marL="7620" marR="7620" marT="7620" marB="0" anchor="ctr">
                    <a:lnL w="12700" cap="flat" cmpd="sng" algn="ctr">
                      <a:solidFill>
                        <a:schemeClr val="bg1"/>
                      </a:solidFill>
                      <a:prstDash val="solid"/>
                      <a:round/>
                      <a:headEnd type="none" w="med" len="med"/>
                      <a:tailEnd type="none" w="med" len="med"/>
                    </a:lnL>
                  </a:tcPr>
                </a:tc>
              </a:tr>
              <a:tr h="367480">
                <a:tc>
                  <a:txBody>
                    <a:bodyPr/>
                    <a:lstStyle/>
                    <a:p>
                      <a:pPr>
                        <a:lnSpc>
                          <a:spcPct val="100000"/>
                        </a:lnSpc>
                      </a:pPr>
                      <a:r>
                        <a:rPr lang="es-ES" sz="1200" b="1" dirty="0" err="1" smtClean="0"/>
                        <a:t>Twitter</a:t>
                      </a:r>
                      <a:endParaRPr lang="es-ES" sz="1200" b="1" dirty="0"/>
                    </a:p>
                  </a:txBody>
                  <a:tcPr anchor="ctr">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56</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18</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17</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8</a:t>
                      </a:r>
                    </a:p>
                  </a:txBody>
                  <a:tcPr marL="7620" marR="7620" marT="7620" marB="0" anchor="ctr">
                    <a:lnL w="12700" cap="flat" cmpd="sng" algn="ctr">
                      <a:solidFill>
                        <a:schemeClr val="bg1"/>
                      </a:solidFill>
                      <a:prstDash val="solid"/>
                      <a:round/>
                      <a:headEnd type="none" w="med" len="med"/>
                      <a:tailEnd type="none" w="med" len="med"/>
                    </a:lnL>
                  </a:tcPr>
                </a:tc>
              </a:tr>
              <a:tr h="367480">
                <a:tc>
                  <a:txBody>
                    <a:bodyPr/>
                    <a:lstStyle/>
                    <a:p>
                      <a:pPr>
                        <a:lnSpc>
                          <a:spcPct val="100000"/>
                        </a:lnSpc>
                      </a:pPr>
                      <a:r>
                        <a:rPr lang="es-ES" sz="1200" b="1" dirty="0" err="1" smtClean="0"/>
                        <a:t>Instagram</a:t>
                      </a:r>
                      <a:endParaRPr lang="es-ES" sz="1200" b="1" dirty="0"/>
                    </a:p>
                  </a:txBody>
                  <a:tcPr anchor="ctr">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53</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17</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8</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r>
              <a:tr h="367480">
                <a:tc>
                  <a:txBody>
                    <a:bodyPr/>
                    <a:lstStyle/>
                    <a:p>
                      <a:pPr>
                        <a:lnSpc>
                          <a:spcPct val="100000"/>
                        </a:lnSpc>
                      </a:pPr>
                      <a:r>
                        <a:rPr lang="es-ES" sz="1200" b="1" dirty="0" err="1" smtClean="0"/>
                        <a:t>Snapchat</a:t>
                      </a:r>
                      <a:endParaRPr lang="es-ES" sz="1200" b="1" dirty="0"/>
                    </a:p>
                  </a:txBody>
                  <a:tcPr anchor="ctr">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24</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5</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2</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endParaRPr lang="es-ES" sz="1100" b="0" i="0" u="none" strike="noStrike">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67480">
                <a:tc>
                  <a:txBody>
                    <a:bodyPr/>
                    <a:lstStyle/>
                    <a:p>
                      <a:pPr>
                        <a:lnSpc>
                          <a:spcPct val="100000"/>
                        </a:lnSpc>
                      </a:pPr>
                      <a:r>
                        <a:rPr lang="es-ES" sz="1200" b="1" dirty="0" err="1" smtClean="0"/>
                        <a:t>Linkedin</a:t>
                      </a:r>
                      <a:endParaRPr lang="es-ES" sz="1200" b="1" dirty="0"/>
                    </a:p>
                  </a:txBody>
                  <a:tcPr anchor="ctr">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15</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21</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12</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67480">
                <a:tc>
                  <a:txBody>
                    <a:bodyPr/>
                    <a:lstStyle/>
                    <a:p>
                      <a:pPr>
                        <a:lnSpc>
                          <a:spcPct val="100000"/>
                        </a:lnSpc>
                      </a:pPr>
                      <a:r>
                        <a:rPr lang="es-ES" sz="1200" b="1" dirty="0" err="1" smtClean="0"/>
                        <a:t>Telegram</a:t>
                      </a:r>
                      <a:endParaRPr lang="es-ES" sz="1200" b="1" dirty="0"/>
                    </a:p>
                  </a:txBody>
                  <a:tcPr anchor="ctr">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14</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12</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6</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a:t>
                      </a: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67480">
                <a:tc>
                  <a:txBody>
                    <a:bodyPr/>
                    <a:lstStyle/>
                    <a:p>
                      <a:pPr>
                        <a:lnSpc>
                          <a:spcPct val="100000"/>
                        </a:lnSpc>
                      </a:pPr>
                      <a:r>
                        <a:rPr lang="es-ES" sz="1200" b="1" dirty="0" smtClean="0"/>
                        <a:t>Otra</a:t>
                      </a:r>
                      <a:endParaRPr lang="es-ES" sz="1200" b="1" dirty="0"/>
                    </a:p>
                  </a:txBody>
                  <a:tcPr anchor="ctr">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endParaRPr lang="es-ES" sz="1100" b="0" i="0" u="none" strike="noStrike">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endParaRPr lang="es-ES" sz="1100" b="0" i="0" u="none" strike="noStrike" dirty="0">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720080"/>
          </a:xfrm>
        </p:spPr>
        <p:txBody>
          <a:bodyPr>
            <a:normAutofit/>
          </a:bodyPr>
          <a:lstStyle/>
          <a:p>
            <a:r>
              <a:rPr lang="es-ES" sz="2400" dirty="0" smtClean="0">
                <a:latin typeface="+mn-lt"/>
              </a:rPr>
              <a:t>La situación de Castilla-La Mancha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7</a:t>
            </a:fld>
            <a:endParaRPr lang="es-ES"/>
          </a:p>
        </p:txBody>
      </p:sp>
      <p:graphicFrame>
        <p:nvGraphicFramePr>
          <p:cNvPr id="15" name="Object 16"/>
          <p:cNvGraphicFramePr>
            <a:graphicFrameLocks noChangeAspect="1"/>
          </p:cNvGraphicFramePr>
          <p:nvPr/>
        </p:nvGraphicFramePr>
        <p:xfrm>
          <a:off x="445964" y="2996952"/>
          <a:ext cx="4126036"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Object 17"/>
          <p:cNvGraphicFramePr>
            <a:graphicFrameLocks noChangeAspect="1"/>
          </p:cNvGraphicFramePr>
          <p:nvPr/>
        </p:nvGraphicFramePr>
        <p:xfrm>
          <a:off x="4716016" y="3212976"/>
          <a:ext cx="3617912" cy="2901528"/>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 Box 10"/>
          <p:cNvSpPr txBox="1">
            <a:spLocks noChangeArrowheads="1"/>
          </p:cNvSpPr>
          <p:nvPr/>
        </p:nvSpPr>
        <p:spPr bwMode="auto">
          <a:xfrm>
            <a:off x="5219700" y="2501900"/>
            <a:ext cx="2628900" cy="314325"/>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a:spAutoFit/>
          </a:bodyPr>
          <a:lstStyle>
            <a:defPPr>
              <a:defRPr lang="es-ES"/>
            </a:defPPr>
            <a:lvl1pPr>
              <a:spcBef>
                <a:spcPct val="50000"/>
              </a:spcBef>
              <a:defRPr sz="1400" b="1" i="1">
                <a:solidFill>
                  <a:srgbClr val="800000"/>
                </a:solidFill>
                <a:latin typeface="+mj-lt"/>
              </a:defRPr>
            </a:lvl1pPr>
          </a:lstStyle>
          <a:p>
            <a:pPr algn="ctr"/>
            <a:r>
              <a:rPr lang="es-ES" altLang="es-ES" dirty="0">
                <a:ea typeface="Verdana" pitchFamily="34" charset="0"/>
                <a:cs typeface="Verdana" pitchFamily="34" charset="0"/>
              </a:rPr>
              <a:t>Estudios</a:t>
            </a:r>
          </a:p>
        </p:txBody>
      </p:sp>
      <p:sp>
        <p:nvSpPr>
          <p:cNvPr id="18" name="Text Box 11"/>
          <p:cNvSpPr txBox="1">
            <a:spLocks noChangeArrowheads="1"/>
          </p:cNvSpPr>
          <p:nvPr/>
        </p:nvSpPr>
        <p:spPr bwMode="auto">
          <a:xfrm>
            <a:off x="1403350" y="2506663"/>
            <a:ext cx="262890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a:spAutoFit/>
          </a:bodyPr>
          <a:lstStyle>
            <a:defPPr>
              <a:defRPr lang="es-ES"/>
            </a:defPPr>
            <a:lvl1pPr>
              <a:spcBef>
                <a:spcPct val="50000"/>
              </a:spcBef>
              <a:defRPr sz="1400" b="1" i="1">
                <a:solidFill>
                  <a:srgbClr val="800000"/>
                </a:solidFill>
                <a:latin typeface="+mj-lt"/>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es-ES" altLang="es-ES" dirty="0">
                <a:latin typeface="+mn-lt"/>
                <a:ea typeface="Verdana" pitchFamily="34" charset="0"/>
                <a:cs typeface="Verdana" pitchFamily="34" charset="0"/>
              </a:rPr>
              <a:t>Edad</a:t>
            </a:r>
          </a:p>
        </p:txBody>
      </p:sp>
      <p:sp>
        <p:nvSpPr>
          <p:cNvPr id="19" name="12 Elipse"/>
          <p:cNvSpPr/>
          <p:nvPr/>
        </p:nvSpPr>
        <p:spPr>
          <a:xfrm>
            <a:off x="827584" y="3861048"/>
            <a:ext cx="360040" cy="288031"/>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0" name="12 Elipse"/>
          <p:cNvSpPr/>
          <p:nvPr/>
        </p:nvSpPr>
        <p:spPr>
          <a:xfrm>
            <a:off x="1763688" y="3573016"/>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1" name="12 Elipse"/>
          <p:cNvSpPr/>
          <p:nvPr/>
        </p:nvSpPr>
        <p:spPr>
          <a:xfrm>
            <a:off x="5076056" y="3990931"/>
            <a:ext cx="381620" cy="288031"/>
          </a:xfrm>
          <a:prstGeom prst="ellipse">
            <a:avLst/>
          </a:prstGeom>
          <a:noFill/>
          <a:ln w="25400" cap="flat"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12" name="11 Elipse"/>
          <p:cNvSpPr/>
          <p:nvPr/>
        </p:nvSpPr>
        <p:spPr>
          <a:xfrm>
            <a:off x="7884368" y="3429000"/>
            <a:ext cx="395536" cy="3342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2 Elipse"/>
          <p:cNvSpPr/>
          <p:nvPr/>
        </p:nvSpPr>
        <p:spPr>
          <a:xfrm>
            <a:off x="2483768" y="3573016"/>
            <a:ext cx="381620" cy="288031"/>
          </a:xfrm>
          <a:prstGeom prst="ellipse">
            <a:avLst/>
          </a:prstGeom>
          <a:noFill/>
          <a:ln w="25400" cap="flat" cmpd="sng" algn="ctr">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a:p>
        </p:txBody>
      </p:sp>
      <p:sp>
        <p:nvSpPr>
          <p:cNvPr id="22" name="21 CuadroTexto"/>
          <p:cNvSpPr txBox="1"/>
          <p:nvPr/>
        </p:nvSpPr>
        <p:spPr>
          <a:xfrm>
            <a:off x="1331640" y="1196752"/>
            <a:ext cx="6480720" cy="523220"/>
          </a:xfrm>
          <a:prstGeom prst="rect">
            <a:avLst/>
          </a:prstGeom>
          <a:noFill/>
        </p:spPr>
        <p:txBody>
          <a:bodyPr wrap="square" rtlCol="0">
            <a:spAutoFit/>
          </a:bodyPr>
          <a:lstStyle/>
          <a:p>
            <a:pPr algn="ctr"/>
            <a:r>
              <a:rPr lang="es-ES" sz="1400" b="1" i="1" dirty="0" smtClean="0">
                <a:solidFill>
                  <a:srgbClr val="C00000"/>
                </a:solidFill>
              </a:rPr>
              <a:t>En términos generales, ¿cómo calificaría Vd. la situación que atraviesa la Comunidad de Castilla-La Mancha: muy buena, buena, mala o muy mala?</a:t>
            </a:r>
            <a:endParaRPr lang="es-ES" sz="1400" b="1" i="1" dirty="0">
              <a:solidFill>
                <a:srgbClr val="C00000"/>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a:bodyPr>
          <a:lstStyle/>
          <a:p>
            <a:r>
              <a:rPr lang="es-ES" sz="2400" dirty="0" smtClean="0">
                <a:latin typeface="+mn-lt"/>
              </a:rPr>
              <a:t>Frecuencia de uso de las redes sociales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70</a:t>
            </a:fld>
            <a:endParaRPr lang="es-ES">
              <a:solidFill>
                <a:prstClr val="black">
                  <a:tint val="75000"/>
                </a:prstClr>
              </a:solidFill>
            </a:endParaRPr>
          </a:p>
        </p:txBody>
      </p:sp>
      <p:sp>
        <p:nvSpPr>
          <p:cNvPr id="8" name="7 CuadroTexto"/>
          <p:cNvSpPr txBox="1"/>
          <p:nvPr/>
        </p:nvSpPr>
        <p:spPr>
          <a:xfrm>
            <a:off x="1259632" y="980728"/>
            <a:ext cx="6633120" cy="523220"/>
          </a:xfrm>
          <a:prstGeom prst="rect">
            <a:avLst/>
          </a:prstGeom>
          <a:noFill/>
        </p:spPr>
        <p:txBody>
          <a:bodyPr wrap="square" rtlCol="0">
            <a:spAutoFit/>
          </a:bodyPr>
          <a:lstStyle/>
          <a:p>
            <a:pPr algn="ctr"/>
            <a:r>
              <a:rPr lang="es-ES" sz="1400" b="1" i="1" dirty="0" smtClean="0">
                <a:solidFill>
                  <a:srgbClr val="C00000"/>
                </a:solidFill>
              </a:rPr>
              <a:t>Y en caso de tener cuenta, ¿con qué frecuencia la utiliza: a menudo, con cierta frecuencia o casi nunca? (Preguntar por cada una de las que tiene cuenta)</a:t>
            </a:r>
          </a:p>
        </p:txBody>
      </p:sp>
      <p:graphicFrame>
        <p:nvGraphicFramePr>
          <p:cNvPr id="10" name="Object 2"/>
          <p:cNvGraphicFramePr>
            <a:graphicFrameLocks noChangeAspect="1"/>
          </p:cNvGraphicFramePr>
          <p:nvPr/>
        </p:nvGraphicFramePr>
        <p:xfrm>
          <a:off x="1043608" y="2132856"/>
          <a:ext cx="7056784" cy="345638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a:bodyPr>
          <a:lstStyle/>
          <a:p>
            <a:r>
              <a:rPr lang="es-ES" sz="2400" dirty="0" smtClean="0">
                <a:latin typeface="+mn-lt"/>
              </a:rPr>
              <a:t>Frecuencia de uso de las redes sociales</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solidFill>
                  <a:prstClr val="black">
                    <a:tint val="75000"/>
                  </a:prstClr>
                </a:solidFill>
              </a:rPr>
              <a:pPr/>
              <a:t>71</a:t>
            </a:fld>
            <a:endParaRPr lang="es-ES">
              <a:solidFill>
                <a:prstClr val="black">
                  <a:tint val="75000"/>
                </a:prstClr>
              </a:solidFill>
            </a:endParaRPr>
          </a:p>
        </p:txBody>
      </p:sp>
      <p:sp>
        <p:nvSpPr>
          <p:cNvPr id="8" name="7 CuadroTexto"/>
          <p:cNvSpPr txBox="1"/>
          <p:nvPr/>
        </p:nvSpPr>
        <p:spPr>
          <a:xfrm>
            <a:off x="1259632" y="980728"/>
            <a:ext cx="6633120" cy="307777"/>
          </a:xfrm>
          <a:prstGeom prst="rect">
            <a:avLst/>
          </a:prstGeom>
          <a:noFill/>
        </p:spPr>
        <p:txBody>
          <a:bodyPr wrap="square" rtlCol="0">
            <a:spAutoFit/>
          </a:bodyPr>
          <a:lstStyle/>
          <a:p>
            <a:pPr algn="ctr"/>
            <a:r>
              <a:rPr lang="es-ES" sz="1400" b="1" i="1" dirty="0" smtClean="0">
                <a:solidFill>
                  <a:srgbClr val="C00000"/>
                </a:solidFill>
              </a:rPr>
              <a:t>Porcentaje que usa “A menudo” cada una de las redes sociales</a:t>
            </a:r>
          </a:p>
        </p:txBody>
      </p:sp>
      <p:graphicFrame>
        <p:nvGraphicFramePr>
          <p:cNvPr id="6" name="5 Tabla"/>
          <p:cNvGraphicFramePr>
            <a:graphicFrameLocks noGrp="1"/>
          </p:cNvGraphicFramePr>
          <p:nvPr/>
        </p:nvGraphicFramePr>
        <p:xfrm>
          <a:off x="1115616" y="1916832"/>
          <a:ext cx="6840767" cy="3537464"/>
        </p:xfrm>
        <a:graphic>
          <a:graphicData uri="http://schemas.openxmlformats.org/drawingml/2006/table">
            <a:tbl>
              <a:tblPr firstRow="1" bandRow="1">
                <a:tableStyleId>{5C22544A-7EE6-4342-B048-85BDC9FD1C3A}</a:tableStyleId>
              </a:tblPr>
              <a:tblGrid>
                <a:gridCol w="1107551"/>
                <a:gridCol w="700364"/>
                <a:gridCol w="700364"/>
                <a:gridCol w="700364"/>
                <a:gridCol w="700364"/>
                <a:gridCol w="586352"/>
                <a:gridCol w="586352"/>
                <a:gridCol w="586352"/>
                <a:gridCol w="586352"/>
                <a:gridCol w="586352"/>
              </a:tblGrid>
              <a:tr h="388843">
                <a:tc>
                  <a:txBody>
                    <a:bodyPr/>
                    <a:lstStyle/>
                    <a:p>
                      <a:pPr>
                        <a:lnSpc>
                          <a:spcPct val="100000"/>
                        </a:lnSpc>
                      </a:pPr>
                      <a:endParaRPr lang="es-ES" sz="1200" dirty="0"/>
                    </a:p>
                  </a:txBody>
                  <a:tcPr anchor="b">
                    <a:lnR w="38100" cap="flat" cmpd="sng" algn="ctr">
                      <a:solidFill>
                        <a:schemeClr val="bg1"/>
                      </a:solidFill>
                      <a:prstDash val="solid"/>
                      <a:round/>
                      <a:headEnd type="none" w="med" len="med"/>
                      <a:tailEnd type="none" w="med" len="med"/>
                    </a:lnR>
                  </a:tcPr>
                </a:tc>
                <a:tc gridSpan="4">
                  <a:txBody>
                    <a:bodyPr/>
                    <a:lstStyle/>
                    <a:p>
                      <a:pPr algn="ctr"/>
                      <a:r>
                        <a:rPr lang="es-ES" sz="1400" dirty="0" smtClean="0"/>
                        <a:t>Tamaño de hábitat</a:t>
                      </a:r>
                      <a:endParaRPr lang="es-ES" sz="1400" dirty="0"/>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gridSpan="5">
                  <a:txBody>
                    <a:bodyPr/>
                    <a:lstStyle/>
                    <a:p>
                      <a:pPr algn="ctr"/>
                      <a:r>
                        <a:rPr lang="es-ES" sz="1400" dirty="0" smtClean="0"/>
                        <a:t>Edad</a:t>
                      </a:r>
                      <a:endParaRPr lang="es-ES" sz="1400" dirty="0"/>
                    </a:p>
                  </a:txBody>
                  <a:tcPr anchor="ctr">
                    <a:lnL w="38100" cap="flat" cmpd="sng" algn="ctr">
                      <a:solidFill>
                        <a:schemeClr val="bg1"/>
                      </a:solidFill>
                      <a:prstDash val="solid"/>
                      <a:round/>
                      <a:headEnd type="none" w="med" len="med"/>
                      <a:tailEnd type="none" w="med" len="med"/>
                    </a:lnL>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pPr algn="ctr"/>
                      <a:endParaRPr lang="es-ES" sz="1100" dirty="0"/>
                    </a:p>
                  </a:txBody>
                  <a:tcPr anchor="ctr">
                    <a:lnL w="12700" cap="flat" cmpd="sng" algn="ctr">
                      <a:solidFill>
                        <a:schemeClr val="bg1"/>
                      </a:solidFill>
                      <a:prstDash val="solid"/>
                      <a:round/>
                      <a:headEnd type="none" w="med" len="med"/>
                      <a:tailEnd type="none" w="med" len="med"/>
                    </a:lnL>
                  </a:tcPr>
                </a:tc>
              </a:tr>
              <a:tr h="388843">
                <a:tc>
                  <a:txBody>
                    <a:bodyPr/>
                    <a:lstStyle/>
                    <a:p>
                      <a:pPr marL="0" algn="ctr" defTabSz="914400" rtl="0" eaLnBrk="1" latinLnBrk="0" hangingPunct="1">
                        <a:lnSpc>
                          <a:spcPct val="100000"/>
                        </a:lnSpc>
                      </a:pPr>
                      <a:endParaRPr lang="es-ES" sz="1100" b="1" kern="1200" dirty="0">
                        <a:solidFill>
                          <a:schemeClr val="lt1"/>
                        </a:solidFill>
                        <a:latin typeface="+mn-lt"/>
                        <a:ea typeface="+mn-ea"/>
                        <a:cs typeface="+mn-cs"/>
                      </a:endParaRPr>
                    </a:p>
                  </a:txBody>
                  <a:tcPr anchor="b">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Hasta 10.000</a:t>
                      </a:r>
                      <a:endParaRPr lang="es-ES" sz="1100" b="1" kern="1200" dirty="0">
                        <a:solidFill>
                          <a:schemeClr val="lt1"/>
                        </a:solidFill>
                        <a:latin typeface="+mn-lt"/>
                        <a:ea typeface="+mn-ea"/>
                        <a:cs typeface="+mn-cs"/>
                      </a:endParaRPr>
                    </a:p>
                  </a:txBody>
                  <a:tcPr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10.001-50.000</a:t>
                      </a:r>
                      <a:endParaRPr lang="es-ES" sz="1100" b="1" kern="1200" dirty="0">
                        <a:solidFill>
                          <a:schemeClr val="lt1"/>
                        </a:solidFill>
                        <a:latin typeface="+mn-lt"/>
                        <a:ea typeface="+mn-ea"/>
                        <a:cs typeface="+mn-cs"/>
                      </a:endParaRP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50.001-100.000</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Más de 100.000</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18-29</a:t>
                      </a:r>
                      <a:endParaRPr lang="es-ES" sz="1100" b="1" kern="1200" dirty="0">
                        <a:solidFill>
                          <a:schemeClr val="lt1"/>
                        </a:solidFill>
                        <a:latin typeface="+mn-lt"/>
                        <a:ea typeface="+mn-ea"/>
                        <a:cs typeface="+mn-cs"/>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30-39</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40-49</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50-64</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latinLnBrk="0" hangingPunct="1"/>
                      <a:r>
                        <a:rPr lang="es-ES" sz="1100" b="1" kern="1200" dirty="0" smtClean="0">
                          <a:solidFill>
                            <a:schemeClr val="lt1"/>
                          </a:solidFill>
                          <a:latin typeface="+mn-lt"/>
                          <a:ea typeface="+mn-ea"/>
                          <a:cs typeface="+mn-cs"/>
                        </a:rPr>
                        <a:t>65 y +</a:t>
                      </a:r>
                      <a:endParaRPr lang="es-ES" sz="1100" b="1" kern="1200" dirty="0">
                        <a:solidFill>
                          <a:schemeClr val="lt1"/>
                        </a:solidFill>
                        <a:latin typeface="+mn-lt"/>
                        <a:ea typeface="+mn-ea"/>
                        <a:cs typeface="+mn-cs"/>
                      </a:endParaRP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F0"/>
                    </a:solidFill>
                  </a:tcPr>
                </a:tc>
              </a:tr>
              <a:tr h="388843">
                <a:tc>
                  <a:txBody>
                    <a:bodyPr/>
                    <a:lstStyle/>
                    <a:p>
                      <a:pPr>
                        <a:lnSpc>
                          <a:spcPct val="100000"/>
                        </a:lnSpc>
                      </a:pPr>
                      <a:r>
                        <a:rPr lang="es-ES" sz="1200" b="1" dirty="0" err="1" smtClean="0"/>
                        <a:t>WhatsApp</a:t>
                      </a:r>
                      <a:endParaRPr lang="es-ES" sz="1200" b="1" dirty="0"/>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79</a:t>
                      </a:r>
                    </a:p>
                  </a:txBody>
                  <a:tcPr marL="7620" marR="7620" marT="7620" marB="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80</a:t>
                      </a:r>
                    </a:p>
                  </a:txBody>
                  <a:tcPr marL="7620" marR="7620" marT="7620" marB="0"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84</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76</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89</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89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77</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68</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fontAlgn="b"/>
                      <a:r>
                        <a:rPr lang="es-ES" sz="1100" b="0" i="0" u="none" strike="noStrike">
                          <a:solidFill>
                            <a:srgbClr val="000000"/>
                          </a:solidFill>
                          <a:latin typeface="Calibri"/>
                        </a:rPr>
                        <a:t>70</a:t>
                      </a:r>
                    </a:p>
                  </a:txBody>
                  <a:tcPr marL="7620" marR="7620" marT="7620" marB="0"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r>
              <a:tr h="388843">
                <a:tc>
                  <a:txBody>
                    <a:bodyPr/>
                    <a:lstStyle/>
                    <a:p>
                      <a:pPr>
                        <a:lnSpc>
                          <a:spcPct val="100000"/>
                        </a:lnSpc>
                      </a:pPr>
                      <a:r>
                        <a:rPr lang="es-ES" sz="1200" b="1" dirty="0" err="1" smtClean="0"/>
                        <a:t>Facebook</a:t>
                      </a:r>
                      <a:endParaRPr lang="es-ES" sz="1200" b="1" dirty="0"/>
                    </a:p>
                  </a:txBody>
                  <a:tcPr anchor="ctr">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64</a:t>
                      </a:r>
                    </a:p>
                  </a:txBody>
                  <a:tcPr marL="7620" marR="7620" marT="7620" marB="0" anchor="ctr">
                    <a:lnL w="381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59</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54</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66</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66</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55</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43</a:t>
                      </a:r>
                    </a:p>
                  </a:txBody>
                  <a:tcPr marL="7620" marR="7620" marT="7620" marB="0" anchor="ctr">
                    <a:lnL w="12700" cap="flat" cmpd="sng" algn="ctr">
                      <a:solidFill>
                        <a:schemeClr val="bg1"/>
                      </a:solidFill>
                      <a:prstDash val="solid"/>
                      <a:round/>
                      <a:headEnd type="none" w="med" len="med"/>
                      <a:tailEnd type="none" w="med" len="med"/>
                    </a:lnL>
                  </a:tcPr>
                </a:tc>
              </a:tr>
              <a:tr h="388843">
                <a:tc>
                  <a:txBody>
                    <a:bodyPr/>
                    <a:lstStyle/>
                    <a:p>
                      <a:pPr>
                        <a:lnSpc>
                          <a:spcPct val="100000"/>
                        </a:lnSpc>
                      </a:pPr>
                      <a:r>
                        <a:rPr lang="es-ES" sz="1200" b="1" dirty="0" err="1" smtClean="0"/>
                        <a:t>Twitter</a:t>
                      </a:r>
                      <a:endParaRPr lang="es-ES" sz="1200" b="1" dirty="0"/>
                    </a:p>
                  </a:txBody>
                  <a:tcPr anchor="ctr">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22</a:t>
                      </a:r>
                    </a:p>
                  </a:txBody>
                  <a:tcPr marL="7620" marR="7620" marT="7620" marB="0" anchor="ctr">
                    <a:lnL w="381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21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28</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33</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24</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22</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18</a:t>
                      </a:r>
                    </a:p>
                  </a:txBody>
                  <a:tcPr marL="7620" marR="7620" marT="7620" marB="0" anchor="ctr">
                    <a:lnL w="12700" cap="flat" cmpd="sng" algn="ctr">
                      <a:solidFill>
                        <a:schemeClr val="bg1"/>
                      </a:solidFill>
                      <a:prstDash val="solid"/>
                      <a:round/>
                      <a:headEnd type="none" w="med" len="med"/>
                      <a:tailEnd type="none" w="med" len="med"/>
                    </a:lnL>
                  </a:tcPr>
                </a:tc>
              </a:tr>
              <a:tr h="388843">
                <a:tc>
                  <a:txBody>
                    <a:bodyPr/>
                    <a:lstStyle/>
                    <a:p>
                      <a:pPr>
                        <a:lnSpc>
                          <a:spcPct val="100000"/>
                        </a:lnSpc>
                      </a:pPr>
                      <a:r>
                        <a:rPr lang="es-ES" sz="1200" b="1" dirty="0" err="1" smtClean="0"/>
                        <a:t>Instagram</a:t>
                      </a:r>
                      <a:endParaRPr lang="es-ES" sz="1200" b="1" dirty="0"/>
                    </a:p>
                  </a:txBody>
                  <a:tcPr anchor="ctr">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53</a:t>
                      </a:r>
                    </a:p>
                  </a:txBody>
                  <a:tcPr marL="7620" marR="7620" marT="7620" marB="0" anchor="ctr">
                    <a:lnL w="381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48</a:t>
                      </a: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54</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58</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73</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38</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19</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fontAlgn="b"/>
                      <a:endParaRPr lang="es-ES" sz="1100" b="0" i="0" u="none" strike="noStrike">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r>
              <a:tr h="388843">
                <a:tc>
                  <a:txBody>
                    <a:bodyPr/>
                    <a:lstStyle/>
                    <a:p>
                      <a:pPr>
                        <a:lnSpc>
                          <a:spcPct val="100000"/>
                        </a:lnSpc>
                      </a:pPr>
                      <a:r>
                        <a:rPr lang="es-ES" sz="1200" b="1" dirty="0" err="1" smtClean="0"/>
                        <a:t>Snapchat</a:t>
                      </a:r>
                      <a:endParaRPr lang="es-ES" sz="1200" b="1" dirty="0"/>
                    </a:p>
                  </a:txBody>
                  <a:tcPr anchor="ctr">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8</a:t>
                      </a:r>
                    </a:p>
                  </a:txBody>
                  <a:tcPr marL="7620" marR="7620" marT="7620" marB="0" anchor="ct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8</a:t>
                      </a: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8</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25</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9</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10</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33</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endParaRPr lang="es-ES" sz="1100" b="0" i="0" u="none" strike="noStrike">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endParaRPr lang="es-ES" sz="1100" b="0" i="0" u="none" strike="noStrike">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88843">
                <a:tc>
                  <a:txBody>
                    <a:bodyPr/>
                    <a:lstStyle/>
                    <a:p>
                      <a:pPr>
                        <a:lnSpc>
                          <a:spcPct val="100000"/>
                        </a:lnSpc>
                      </a:pPr>
                      <a:r>
                        <a:rPr lang="es-ES" sz="1200" b="1" dirty="0" err="1" smtClean="0"/>
                        <a:t>Linkedin</a:t>
                      </a:r>
                      <a:endParaRPr lang="es-ES" sz="1200" b="1" dirty="0"/>
                    </a:p>
                  </a:txBody>
                  <a:tcPr anchor="ctr">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26</a:t>
                      </a:r>
                    </a:p>
                  </a:txBody>
                  <a:tcPr marL="7620" marR="7620" marT="7620" marB="0" anchor="ct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41</a:t>
                      </a: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14</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14</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29</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26</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21</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17</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17</a:t>
                      </a: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88843">
                <a:tc>
                  <a:txBody>
                    <a:bodyPr/>
                    <a:lstStyle/>
                    <a:p>
                      <a:pPr>
                        <a:lnSpc>
                          <a:spcPct val="100000"/>
                        </a:lnSpc>
                      </a:pPr>
                      <a:r>
                        <a:rPr lang="es-ES" sz="1200" b="1" dirty="0" err="1" smtClean="0"/>
                        <a:t>Telegram</a:t>
                      </a:r>
                      <a:endParaRPr lang="es-ES" sz="1200" b="1" dirty="0"/>
                    </a:p>
                  </a:txBody>
                  <a:tcPr anchor="ctr">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21</a:t>
                      </a:r>
                    </a:p>
                  </a:txBody>
                  <a:tcPr marL="7620" marR="7620" marT="7620" marB="0" anchor="ct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21</a:t>
                      </a:r>
                    </a:p>
                  </a:txBody>
                  <a:tcPr marL="7620" marR="7620" marT="762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6</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20</a:t>
                      </a:r>
                    </a:p>
                  </a:txBody>
                  <a:tcPr marL="7620" marR="7620" marT="762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12</a:t>
                      </a:r>
                    </a:p>
                  </a:txBody>
                  <a:tcPr marL="7620" marR="7620" marT="762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21</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a:solidFill>
                            <a:srgbClr val="000000"/>
                          </a:solidFill>
                          <a:latin typeface="Calibri"/>
                        </a:rPr>
                        <a:t>27</a:t>
                      </a: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endParaRPr lang="es-ES" sz="1100" b="0" i="0" u="none" strike="noStrike">
                        <a:solidFill>
                          <a:srgbClr val="000000"/>
                        </a:solidFill>
                        <a:latin typeface="Calibri"/>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es-ES" sz="1100" b="0" i="0" u="none" strike="noStrike" dirty="0">
                          <a:solidFill>
                            <a:srgbClr val="000000"/>
                          </a:solidFill>
                          <a:latin typeface="Calibri"/>
                        </a:rPr>
                        <a:t>25</a:t>
                      </a:r>
                    </a:p>
                  </a:txBody>
                  <a:tcPr marL="7620" marR="7620" marT="762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A4C34904-0DDE-4644-A298-A3FE591A4CF5}" type="slidenum">
              <a:rPr lang="es-ES" smtClean="0"/>
              <a:pPr/>
              <a:t>72</a:t>
            </a:fld>
            <a:endParaRPr lang="es-ES"/>
          </a:p>
        </p:txBody>
      </p:sp>
      <p:sp>
        <p:nvSpPr>
          <p:cNvPr id="7" name="Rectangle 3"/>
          <p:cNvSpPr>
            <a:spLocks noChangeArrowheads="1"/>
          </p:cNvSpPr>
          <p:nvPr/>
        </p:nvSpPr>
        <p:spPr bwMode="auto">
          <a:xfrm>
            <a:off x="1065213" y="2882454"/>
            <a:ext cx="7011987" cy="1077218"/>
          </a:xfrm>
          <a:prstGeom prst="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nchor="ctr">
            <a:noAutofit/>
          </a:bodyPr>
          <a:lstStyle>
            <a:lvl1pPr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marR="0" lvl="0" indent="0" algn="ctr" fontAlgn="auto">
              <a:lnSpc>
                <a:spcPct val="100000"/>
              </a:lnSpc>
              <a:spcBef>
                <a:spcPts val="0"/>
              </a:spcBef>
              <a:spcAft>
                <a:spcPts val="0"/>
              </a:spcAft>
              <a:buClrTx/>
              <a:buSzTx/>
              <a:buFontTx/>
              <a:buNone/>
              <a:tabLst/>
              <a:defRPr/>
            </a:pPr>
            <a:r>
              <a:rPr lang="es-ES" altLang="es-ES" sz="3200" b="1" i="1" kern="0" dirty="0" smtClean="0">
                <a:solidFill>
                  <a:schemeClr val="bg1"/>
                </a:solidFill>
                <a:effectLst>
                  <a:outerShdw blurRad="38100" dist="38100" dir="2700000" algn="tl">
                    <a:srgbClr val="000000"/>
                  </a:outerShdw>
                </a:effectLst>
                <a:latin typeface="+mn-lt"/>
              </a:rPr>
              <a:t>CONCLUSIONES Y RECOMENDACIONES</a:t>
            </a:r>
            <a:endParaRPr lang="es-ES" altLang="es-ES" sz="3200" b="1" i="1" kern="0" dirty="0">
              <a:solidFill>
                <a:schemeClr val="bg1"/>
              </a:solidFill>
              <a:effectLst>
                <a:outerShdw blurRad="38100" dist="38100" dir="2700000" algn="tl">
                  <a:srgbClr val="000000"/>
                </a:outerShdw>
              </a:effectLst>
              <a:latin typeface="+mn-lt"/>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270884"/>
          </a:xfrm>
        </p:spPr>
        <p:txBody>
          <a:bodyPr>
            <a:noAutofit/>
          </a:bodyPr>
          <a:lstStyle/>
          <a:p>
            <a:pPr marL="0" indent="0" algn="just">
              <a:lnSpc>
                <a:spcPct val="110000"/>
              </a:lnSpc>
              <a:spcBef>
                <a:spcPts val="600"/>
              </a:spcBef>
              <a:spcAft>
                <a:spcPts val="600"/>
              </a:spcAft>
              <a:buNone/>
            </a:pPr>
            <a:r>
              <a:rPr lang="es-ES" sz="1400" dirty="0" smtClean="0">
                <a:solidFill>
                  <a:schemeClr val="accent2">
                    <a:lumMod val="75000"/>
                  </a:schemeClr>
                </a:solidFill>
                <a:ea typeface="Verdana" pitchFamily="34" charset="0"/>
                <a:cs typeface="Verdana" pitchFamily="34" charset="0"/>
              </a:rPr>
              <a:t>El </a:t>
            </a:r>
            <a:r>
              <a:rPr lang="es-ES" sz="1400" b="1" dirty="0" smtClean="0">
                <a:solidFill>
                  <a:schemeClr val="accent2">
                    <a:lumMod val="75000"/>
                  </a:schemeClr>
                </a:solidFill>
                <a:ea typeface="Verdana" pitchFamily="34" charset="0"/>
                <a:cs typeface="Verdana" pitchFamily="34" charset="0"/>
              </a:rPr>
              <a:t>panorama político de Castilla-La Mancha </a:t>
            </a:r>
            <a:r>
              <a:rPr lang="es-ES" sz="1400" dirty="0" smtClean="0">
                <a:solidFill>
                  <a:schemeClr val="accent2">
                    <a:lumMod val="75000"/>
                  </a:schemeClr>
                </a:solidFill>
                <a:ea typeface="Verdana" pitchFamily="34" charset="0"/>
                <a:cs typeface="Verdana" pitchFamily="34" charset="0"/>
              </a:rPr>
              <a:t>que dibuja esta encuesta viene caracterizado por los siguientes rasgos fundamentales:</a:t>
            </a:r>
          </a:p>
          <a:p>
            <a:pPr lvl="0" algn="just">
              <a:lnSpc>
                <a:spcPct val="110000"/>
              </a:lnSpc>
              <a:spcBef>
                <a:spcPts val="600"/>
              </a:spcBef>
              <a:spcAft>
                <a:spcPts val="600"/>
              </a:spcAft>
              <a:buFont typeface="Wingdings" pitchFamily="2" charset="2"/>
              <a:buChar char="v"/>
            </a:pPr>
            <a:r>
              <a:rPr lang="es-ES" sz="1400" dirty="0" smtClean="0">
                <a:solidFill>
                  <a:srgbClr val="FF0000">
                    <a:lumMod val="75000"/>
                  </a:srgbClr>
                </a:solidFill>
                <a:ea typeface="Verdana" pitchFamily="34" charset="0"/>
                <a:cs typeface="Verdana" pitchFamily="34" charset="0"/>
              </a:rPr>
              <a:t>La valoración de </a:t>
            </a:r>
            <a:r>
              <a:rPr lang="es-ES" sz="1400" b="1" dirty="0" smtClean="0">
                <a:solidFill>
                  <a:srgbClr val="FF0000">
                    <a:lumMod val="75000"/>
                  </a:srgbClr>
                </a:solidFill>
                <a:ea typeface="Verdana" pitchFamily="34" charset="0"/>
                <a:cs typeface="Verdana" pitchFamily="34" charset="0"/>
              </a:rPr>
              <a:t>la actuación del gobierno regional</a:t>
            </a:r>
            <a:r>
              <a:rPr lang="es-ES" sz="1400" dirty="0" smtClean="0">
                <a:solidFill>
                  <a:srgbClr val="FF0000">
                    <a:lumMod val="75000"/>
                  </a:srgbClr>
                </a:solidFill>
                <a:ea typeface="Verdana" pitchFamily="34" charset="0"/>
                <a:cs typeface="Verdana" pitchFamily="34" charset="0"/>
              </a:rPr>
              <a:t>, sin despertar excesivo entusiasmo, sí </a:t>
            </a:r>
            <a:r>
              <a:rPr lang="es-ES" sz="1400" b="1" dirty="0" smtClean="0">
                <a:solidFill>
                  <a:srgbClr val="FF0000">
                    <a:lumMod val="75000"/>
                  </a:srgbClr>
                </a:solidFill>
                <a:ea typeface="Verdana" pitchFamily="34" charset="0"/>
                <a:cs typeface="Verdana" pitchFamily="34" charset="0"/>
              </a:rPr>
              <a:t>mejora de forma notable la que merecía la gestión del Gobierno precedente del PP</a:t>
            </a:r>
            <a:r>
              <a:rPr lang="es-ES" sz="1400" dirty="0" smtClean="0">
                <a:solidFill>
                  <a:srgbClr val="FF0000">
                    <a:lumMod val="75000"/>
                  </a:srgbClr>
                </a:solidFill>
                <a:ea typeface="Verdana" pitchFamily="34" charset="0"/>
                <a:cs typeface="Verdana" pitchFamily="34" charset="0"/>
              </a:rPr>
              <a:t>, dirigido por Mª Dolores de </a:t>
            </a:r>
            <a:r>
              <a:rPr lang="es-ES" sz="1400" dirty="0" err="1" smtClean="0">
                <a:solidFill>
                  <a:srgbClr val="FF0000">
                    <a:lumMod val="75000"/>
                  </a:srgbClr>
                </a:solidFill>
                <a:ea typeface="Verdana" pitchFamily="34" charset="0"/>
                <a:cs typeface="Verdana" pitchFamily="34" charset="0"/>
              </a:rPr>
              <a:t>Cospedal</a:t>
            </a:r>
            <a:r>
              <a:rPr lang="es-ES" sz="1400" dirty="0" smtClean="0">
                <a:solidFill>
                  <a:srgbClr val="FF0000">
                    <a:lumMod val="75000"/>
                  </a:srgbClr>
                </a:solidFill>
                <a:ea typeface="Verdana" pitchFamily="34" charset="0"/>
                <a:cs typeface="Verdana" pitchFamily="34" charset="0"/>
              </a:rPr>
              <a:t>. Esta mejoría es aún más patente en el caso de </a:t>
            </a:r>
            <a:r>
              <a:rPr lang="es-ES" sz="1400" b="1" dirty="0" smtClean="0">
                <a:solidFill>
                  <a:srgbClr val="FF0000">
                    <a:lumMod val="75000"/>
                  </a:srgbClr>
                </a:solidFill>
                <a:ea typeface="Verdana" pitchFamily="34" charset="0"/>
                <a:cs typeface="Verdana" pitchFamily="34" charset="0"/>
              </a:rPr>
              <a:t>la actuación del presidente García Page</a:t>
            </a:r>
            <a:r>
              <a:rPr lang="es-ES" sz="1400" dirty="0" smtClean="0">
                <a:solidFill>
                  <a:srgbClr val="FF0000">
                    <a:lumMod val="75000"/>
                  </a:srgbClr>
                </a:solidFill>
                <a:ea typeface="Verdana" pitchFamily="34" charset="0"/>
                <a:cs typeface="Verdana" pitchFamily="34" charset="0"/>
              </a:rPr>
              <a:t>, cuya imagen </a:t>
            </a:r>
            <a:r>
              <a:rPr lang="es-ES" sz="1400" b="1" dirty="0" smtClean="0">
                <a:solidFill>
                  <a:srgbClr val="FF0000">
                    <a:lumMod val="75000"/>
                  </a:srgbClr>
                </a:solidFill>
                <a:ea typeface="Verdana" pitchFamily="34" charset="0"/>
                <a:cs typeface="Verdana" pitchFamily="34" charset="0"/>
              </a:rPr>
              <a:t>ha mejorado de forma significativa en los últimos dos años </a:t>
            </a:r>
            <a:r>
              <a:rPr lang="es-ES" sz="1400" dirty="0" smtClean="0">
                <a:solidFill>
                  <a:srgbClr val="FF0000">
                    <a:lumMod val="75000"/>
                  </a:srgbClr>
                </a:solidFill>
                <a:ea typeface="Verdana" pitchFamily="34" charset="0"/>
                <a:cs typeface="Verdana" pitchFamily="34" charset="0"/>
              </a:rPr>
              <a:t>y en estos momentos </a:t>
            </a:r>
            <a:r>
              <a:rPr lang="es-ES" sz="1400" b="1" dirty="0" smtClean="0">
                <a:solidFill>
                  <a:srgbClr val="FF0000">
                    <a:lumMod val="75000"/>
                  </a:srgbClr>
                </a:solidFill>
                <a:ea typeface="Verdana" pitchFamily="34" charset="0"/>
                <a:cs typeface="Verdana" pitchFamily="34" charset="0"/>
              </a:rPr>
              <a:t>supera claramente a la de Mª Dolores de </a:t>
            </a:r>
            <a:r>
              <a:rPr lang="es-ES" sz="1400" b="1" dirty="0" err="1" smtClean="0">
                <a:solidFill>
                  <a:srgbClr val="FF0000">
                    <a:lumMod val="75000"/>
                  </a:srgbClr>
                </a:solidFill>
                <a:ea typeface="Verdana" pitchFamily="34" charset="0"/>
                <a:cs typeface="Verdana" pitchFamily="34" charset="0"/>
              </a:rPr>
              <a:t>Cospedal</a:t>
            </a:r>
            <a:r>
              <a:rPr lang="es-ES" sz="1400" dirty="0" smtClean="0">
                <a:solidFill>
                  <a:srgbClr val="FF0000">
                    <a:lumMod val="75000"/>
                  </a:srgbClr>
                </a:solidFill>
                <a:ea typeface="Verdana" pitchFamily="34" charset="0"/>
                <a:cs typeface="Verdana" pitchFamily="34" charset="0"/>
              </a:rPr>
              <a:t>. </a:t>
            </a:r>
          </a:p>
          <a:p>
            <a:pPr lvl="0" algn="just">
              <a:lnSpc>
                <a:spcPct val="110000"/>
              </a:lnSpc>
              <a:spcBef>
                <a:spcPts val="600"/>
              </a:spcBef>
              <a:spcAft>
                <a:spcPts val="600"/>
              </a:spcAft>
              <a:buFont typeface="Wingdings" pitchFamily="2" charset="2"/>
              <a:buChar char="v"/>
            </a:pPr>
            <a:r>
              <a:rPr lang="es-ES" sz="1400" dirty="0" smtClean="0">
                <a:solidFill>
                  <a:srgbClr val="FF0000">
                    <a:lumMod val="75000"/>
                  </a:srgbClr>
                </a:solidFill>
                <a:ea typeface="Verdana" pitchFamily="34" charset="0"/>
                <a:cs typeface="Verdana" pitchFamily="34" charset="0"/>
              </a:rPr>
              <a:t>A ello se añade el hecho de que ésta tampoco es percibida como la imagen de la oposición del PP en la región. Más bien da la impresión de que </a:t>
            </a:r>
            <a:r>
              <a:rPr lang="es-ES" sz="1400" b="1" dirty="0" smtClean="0">
                <a:solidFill>
                  <a:srgbClr val="FF0000">
                    <a:lumMod val="75000"/>
                  </a:srgbClr>
                </a:solidFill>
                <a:ea typeface="Verdana" pitchFamily="34" charset="0"/>
                <a:cs typeface="Verdana" pitchFamily="34" charset="0"/>
              </a:rPr>
              <a:t>el PP regional se encuentra claramente descabezado </a:t>
            </a:r>
            <a:r>
              <a:rPr lang="es-ES" sz="1400" dirty="0" smtClean="0">
                <a:solidFill>
                  <a:srgbClr val="FF0000">
                    <a:lumMod val="75000"/>
                  </a:srgbClr>
                </a:solidFill>
                <a:ea typeface="Verdana" pitchFamily="34" charset="0"/>
                <a:cs typeface="Verdana" pitchFamily="34" charset="0"/>
              </a:rPr>
              <a:t>y sin que haya </a:t>
            </a:r>
            <a:r>
              <a:rPr lang="es-ES" sz="1400" b="1" dirty="0" smtClean="0">
                <a:solidFill>
                  <a:srgbClr val="FF0000">
                    <a:lumMod val="75000"/>
                  </a:srgbClr>
                </a:solidFill>
                <a:ea typeface="Verdana" pitchFamily="34" charset="0"/>
                <a:cs typeface="Verdana" pitchFamily="34" charset="0"/>
              </a:rPr>
              <a:t>nadie que sea capaz de encabezar y capitalizar la labor de oposición</a:t>
            </a:r>
            <a:r>
              <a:rPr lang="es-ES" sz="1400" dirty="0" smtClean="0">
                <a:solidFill>
                  <a:srgbClr val="FF0000">
                    <a:lumMod val="75000"/>
                  </a:srgbClr>
                </a:solidFill>
                <a:ea typeface="Verdana" pitchFamily="34" charset="0"/>
                <a:cs typeface="Verdana" pitchFamily="34" charset="0"/>
              </a:rPr>
              <a:t>.</a:t>
            </a:r>
            <a:endParaRPr lang="es-ES" sz="1400" dirty="0" smtClean="0">
              <a:solidFill>
                <a:schemeClr val="accent2">
                  <a:lumMod val="75000"/>
                </a:schemeClr>
              </a:solidFill>
              <a:ea typeface="Verdana" pitchFamily="34" charset="0"/>
              <a:cs typeface="Verdana" pitchFamily="34" charset="0"/>
            </a:endParaRPr>
          </a:p>
          <a:p>
            <a:pPr algn="just">
              <a:lnSpc>
                <a:spcPct val="110000"/>
              </a:lnSpc>
              <a:spcBef>
                <a:spcPts val="600"/>
              </a:spcBef>
              <a:spcAft>
                <a:spcPts val="600"/>
              </a:spcAft>
              <a:buFont typeface="Wingdings" pitchFamily="2" charset="2"/>
              <a:buChar char="v"/>
            </a:pPr>
            <a:r>
              <a:rPr lang="es-ES" sz="1400" dirty="0" smtClean="0">
                <a:solidFill>
                  <a:schemeClr val="accent2">
                    <a:lumMod val="75000"/>
                  </a:schemeClr>
                </a:solidFill>
                <a:ea typeface="Verdana" pitchFamily="34" charset="0"/>
                <a:cs typeface="Verdana" pitchFamily="34" charset="0"/>
              </a:rPr>
              <a:t>Ante  el problema de </a:t>
            </a:r>
            <a:r>
              <a:rPr lang="es-ES" sz="1400" b="1" dirty="0" smtClean="0">
                <a:solidFill>
                  <a:schemeClr val="accent2">
                    <a:lumMod val="75000"/>
                  </a:schemeClr>
                </a:solidFill>
                <a:ea typeface="Verdana" pitchFamily="34" charset="0"/>
                <a:cs typeface="Verdana" pitchFamily="34" charset="0"/>
              </a:rPr>
              <a:t>liderazgo</a:t>
            </a:r>
            <a:r>
              <a:rPr lang="es-ES" sz="1400" dirty="0" smtClean="0">
                <a:solidFill>
                  <a:schemeClr val="accent2">
                    <a:lumMod val="75000"/>
                  </a:schemeClr>
                </a:solidFill>
                <a:ea typeface="Verdana" pitchFamily="34" charset="0"/>
                <a:cs typeface="Verdana" pitchFamily="34" charset="0"/>
              </a:rPr>
              <a:t> al que se enfrenta el </a:t>
            </a:r>
            <a:r>
              <a:rPr lang="es-ES" sz="1400" b="1" dirty="0" smtClean="0">
                <a:solidFill>
                  <a:schemeClr val="accent2">
                    <a:lumMod val="75000"/>
                  </a:schemeClr>
                </a:solidFill>
                <a:ea typeface="Verdana" pitchFamily="34" charset="0"/>
                <a:cs typeface="Verdana" pitchFamily="34" charset="0"/>
              </a:rPr>
              <a:t>PSOE nacional </a:t>
            </a:r>
            <a:r>
              <a:rPr lang="es-ES" sz="1400" dirty="0" smtClean="0">
                <a:solidFill>
                  <a:schemeClr val="accent2">
                    <a:lumMod val="75000"/>
                  </a:schemeClr>
                </a:solidFill>
                <a:ea typeface="Verdana" pitchFamily="34" charset="0"/>
                <a:cs typeface="Verdana" pitchFamily="34" charset="0"/>
              </a:rPr>
              <a:t>es preciso tener en cuenta la opinión que expresan los castellano manchegos. Aunque </a:t>
            </a:r>
            <a:r>
              <a:rPr lang="es-ES" sz="1400" b="1" dirty="0" smtClean="0">
                <a:solidFill>
                  <a:schemeClr val="accent2">
                    <a:lumMod val="75000"/>
                  </a:schemeClr>
                </a:solidFill>
                <a:ea typeface="Verdana" pitchFamily="34" charset="0"/>
                <a:cs typeface="Verdana" pitchFamily="34" charset="0"/>
              </a:rPr>
              <a:t>en promedio la valoración de Susana Díaz y la de Pedro Sánchez son muy similares</a:t>
            </a:r>
            <a:r>
              <a:rPr lang="es-ES" sz="1400" dirty="0" smtClean="0">
                <a:solidFill>
                  <a:schemeClr val="accent2">
                    <a:lumMod val="75000"/>
                  </a:schemeClr>
                </a:solidFill>
                <a:ea typeface="Verdana" pitchFamily="34" charset="0"/>
                <a:cs typeface="Verdana" pitchFamily="34" charset="0"/>
              </a:rPr>
              <a:t>, lo cierto es que </a:t>
            </a:r>
            <a:r>
              <a:rPr lang="es-ES" sz="1400" b="1" dirty="0" smtClean="0">
                <a:solidFill>
                  <a:schemeClr val="accent2">
                    <a:lumMod val="75000"/>
                  </a:schemeClr>
                </a:solidFill>
                <a:ea typeface="Verdana" pitchFamily="34" charset="0"/>
                <a:cs typeface="Verdana" pitchFamily="34" charset="0"/>
              </a:rPr>
              <a:t>esta similitud oculta diferencias esenciales</a:t>
            </a:r>
            <a:r>
              <a:rPr lang="es-ES" sz="1400" dirty="0" smtClean="0">
                <a:solidFill>
                  <a:schemeClr val="accent2">
                    <a:lumMod val="75000"/>
                  </a:schemeClr>
                </a:solidFill>
                <a:ea typeface="Verdana" pitchFamily="34" charset="0"/>
                <a:cs typeface="Verdana" pitchFamily="34" charset="0"/>
              </a:rPr>
              <a:t>:</a:t>
            </a:r>
          </a:p>
          <a:p>
            <a:pPr lvl="1" algn="just">
              <a:lnSpc>
                <a:spcPct val="110000"/>
              </a:lnSpc>
              <a:spcBef>
                <a:spcPts val="600"/>
              </a:spcBef>
              <a:spcAft>
                <a:spcPts val="600"/>
              </a:spcAft>
              <a:buFont typeface="Wingdings" pitchFamily="2" charset="2"/>
              <a:buChar char="v"/>
            </a:pPr>
            <a:r>
              <a:rPr lang="es-ES" sz="1200" dirty="0" smtClean="0">
                <a:solidFill>
                  <a:schemeClr val="accent2">
                    <a:lumMod val="75000"/>
                  </a:schemeClr>
                </a:solidFill>
                <a:ea typeface="Verdana" pitchFamily="34" charset="0"/>
                <a:cs typeface="Verdana" pitchFamily="34" charset="0"/>
              </a:rPr>
              <a:t>La </a:t>
            </a:r>
            <a:r>
              <a:rPr lang="es-ES" sz="1200" b="1" dirty="0" smtClean="0">
                <a:solidFill>
                  <a:schemeClr val="accent2">
                    <a:lumMod val="75000"/>
                  </a:schemeClr>
                </a:solidFill>
                <a:ea typeface="Verdana" pitchFamily="34" charset="0"/>
                <a:cs typeface="Verdana" pitchFamily="34" charset="0"/>
              </a:rPr>
              <a:t>imagen de Susana Díaz aparece claramente sesgada hacia la derecha</a:t>
            </a:r>
            <a:r>
              <a:rPr lang="es-ES" sz="1200" dirty="0" smtClean="0">
                <a:solidFill>
                  <a:schemeClr val="accent2">
                    <a:lumMod val="75000"/>
                  </a:schemeClr>
                </a:solidFill>
                <a:ea typeface="Verdana" pitchFamily="34" charset="0"/>
                <a:cs typeface="Verdana" pitchFamily="34" charset="0"/>
              </a:rPr>
              <a:t>, hasta el punto de que los votantes del PP le dan mejor valoración que los propios votantes del PSOE;</a:t>
            </a:r>
          </a:p>
          <a:p>
            <a:pPr lvl="1" algn="just">
              <a:lnSpc>
                <a:spcPct val="110000"/>
              </a:lnSpc>
              <a:spcBef>
                <a:spcPts val="600"/>
              </a:spcBef>
              <a:spcAft>
                <a:spcPts val="600"/>
              </a:spcAft>
              <a:buFont typeface="Wingdings" pitchFamily="2" charset="2"/>
              <a:buChar char="v"/>
            </a:pPr>
            <a:r>
              <a:rPr lang="es-ES" sz="1200" b="1" dirty="0" smtClean="0">
                <a:solidFill>
                  <a:schemeClr val="accent2">
                    <a:lumMod val="75000"/>
                  </a:schemeClr>
                </a:solidFill>
                <a:ea typeface="Verdana" pitchFamily="34" charset="0"/>
                <a:cs typeface="Verdana" pitchFamily="34" charset="0"/>
              </a:rPr>
              <a:t>Pedro Sánchez</a:t>
            </a:r>
            <a:r>
              <a:rPr lang="es-ES" sz="1200" dirty="0" smtClean="0">
                <a:solidFill>
                  <a:schemeClr val="accent2">
                    <a:lumMod val="75000"/>
                  </a:schemeClr>
                </a:solidFill>
                <a:ea typeface="Verdana" pitchFamily="34" charset="0"/>
                <a:cs typeface="Verdana" pitchFamily="34" charset="0"/>
              </a:rPr>
              <a:t>, por el contrario, resulta </a:t>
            </a:r>
            <a:r>
              <a:rPr lang="es-ES" sz="1200" b="1" dirty="0" smtClean="0">
                <a:solidFill>
                  <a:schemeClr val="accent2">
                    <a:lumMod val="75000"/>
                  </a:schemeClr>
                </a:solidFill>
                <a:ea typeface="Verdana" pitchFamily="34" charset="0"/>
                <a:cs typeface="Verdana" pitchFamily="34" charset="0"/>
              </a:rPr>
              <a:t>muy bien valorado por los votantes del PSOE y también por los de Podemos </a:t>
            </a:r>
            <a:r>
              <a:rPr lang="es-ES" sz="1200" dirty="0" smtClean="0">
                <a:solidFill>
                  <a:schemeClr val="accent2">
                    <a:lumMod val="75000"/>
                  </a:schemeClr>
                </a:solidFill>
                <a:ea typeface="Verdana" pitchFamily="34" charset="0"/>
                <a:cs typeface="Verdana" pitchFamily="34" charset="0"/>
              </a:rPr>
              <a:t>e IU, por lo que su vuelta puede representar una </a:t>
            </a:r>
            <a:r>
              <a:rPr lang="es-ES" sz="1200" b="1" dirty="0" smtClean="0">
                <a:solidFill>
                  <a:schemeClr val="accent2">
                    <a:lumMod val="75000"/>
                  </a:schemeClr>
                </a:solidFill>
                <a:ea typeface="Verdana" pitchFamily="34" charset="0"/>
                <a:cs typeface="Verdana" pitchFamily="34" charset="0"/>
              </a:rPr>
              <a:t>oportunidad de ampliar el espacio electoral del PSOE</a:t>
            </a:r>
            <a:r>
              <a:rPr lang="es-ES" sz="1200" dirty="0" smtClean="0">
                <a:solidFill>
                  <a:schemeClr val="accent2">
                    <a:lumMod val="75000"/>
                  </a:schemeClr>
                </a:solidFill>
                <a:ea typeface="Verdana" pitchFamily="34" charset="0"/>
                <a:cs typeface="Verdana" pitchFamily="34" charset="0"/>
              </a:rPr>
              <a:t>, </a:t>
            </a:r>
            <a:r>
              <a:rPr lang="es-ES" sz="1200" b="1" dirty="0" smtClean="0">
                <a:solidFill>
                  <a:schemeClr val="accent2">
                    <a:lumMod val="75000"/>
                  </a:schemeClr>
                </a:solidFill>
                <a:ea typeface="Verdana" pitchFamily="34" charset="0"/>
                <a:cs typeface="Verdana" pitchFamily="34" charset="0"/>
              </a:rPr>
              <a:t>recuperando votos que se habían perdido en dirección a  Podemos.</a:t>
            </a: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73</a:t>
            </a:fld>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504056"/>
          </a:xfrm>
        </p:spPr>
        <p:txBody>
          <a:bodyPr>
            <a:normAutofit/>
          </a:bodyPr>
          <a:lstStyle/>
          <a:p>
            <a:r>
              <a:rPr lang="es-ES" sz="2400" dirty="0" smtClean="0">
                <a:solidFill>
                  <a:srgbClr val="C00000"/>
                </a:solidFill>
                <a:latin typeface="+mj-lt"/>
              </a:rPr>
              <a:t>Expectativas de futuro y problemas de la comunidad</a:t>
            </a:r>
            <a:endParaRPr lang="es-ES" sz="2400" dirty="0">
              <a:solidFill>
                <a:srgbClr val="C00000"/>
              </a:solidFill>
              <a:latin typeface="+mj-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8</a:t>
            </a:fld>
            <a:endParaRPr lang="es-ES"/>
          </a:p>
        </p:txBody>
      </p:sp>
      <p:sp>
        <p:nvSpPr>
          <p:cNvPr id="6" name="Rectangle 2"/>
          <p:cNvSpPr txBox="1">
            <a:spLocks noChangeArrowheads="1"/>
          </p:cNvSpPr>
          <p:nvPr/>
        </p:nvSpPr>
        <p:spPr>
          <a:xfrm>
            <a:off x="1115616" y="1844824"/>
            <a:ext cx="6912768" cy="4032448"/>
          </a:xfrm>
          <a:prstGeom prst="rect">
            <a:avLst/>
          </a:prstGeo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rgbClr val="000099"/>
                </a:solidFill>
                <a:prstDash val="solid"/>
                <a:miter lim="800000"/>
                <a:headEnd/>
                <a:tailEnd/>
              </a14:hiddenLine>
            </a:ext>
          </a:extLst>
        </p:spPr>
        <p:txBody>
          <a:bodyPr vert="horz" lIns="91440" tIns="45720" rIns="91440" bIns="45720" rtlCol="0">
            <a:noAutofit/>
          </a:bodyPr>
          <a:lstStyle/>
          <a:p>
            <a:pPr marL="263525" lvl="0" indent="-263525" algn="just">
              <a:lnSpc>
                <a:spcPct val="110000"/>
              </a:lnSpc>
              <a:spcBef>
                <a:spcPts val="600"/>
              </a:spcBef>
              <a:spcAft>
                <a:spcPts val="600"/>
              </a:spcAft>
              <a:buFont typeface="Wingdings" pitchFamily="2" charset="2"/>
              <a:buChar char="Ø"/>
              <a:defRPr/>
            </a:pPr>
            <a:r>
              <a:rPr kumimoji="0" lang="es-ES" altLang="es-ES" sz="1400" b="0" i="0" u="none" strike="noStrike" kern="1200" cap="none" spc="0" normalizeH="0" baseline="0" noProof="0" dirty="0" smtClean="0">
                <a:ln>
                  <a:noFill/>
                </a:ln>
                <a:solidFill>
                  <a:srgbClr val="5F5F5F"/>
                </a:solidFill>
                <a:effectLst/>
                <a:uLnTx/>
                <a:uFillTx/>
                <a:ea typeface="Verdana" pitchFamily="34" charset="0"/>
                <a:cs typeface="Verdana" pitchFamily="34" charset="0"/>
              </a:rPr>
              <a:t>Las </a:t>
            </a:r>
            <a:r>
              <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rPr>
              <a:t>expectativas de futuro </a:t>
            </a:r>
            <a:r>
              <a:rPr kumimoji="0" lang="es-ES" altLang="es-ES" sz="1400" b="0" i="0" u="none" strike="noStrike" kern="1200" cap="none" spc="0" normalizeH="0" baseline="0" noProof="0" dirty="0" smtClean="0">
                <a:ln>
                  <a:noFill/>
                </a:ln>
                <a:solidFill>
                  <a:srgbClr val="5F5F5F"/>
                </a:solidFill>
                <a:effectLst/>
                <a:uLnTx/>
                <a:uFillTx/>
                <a:ea typeface="Verdana" pitchFamily="34" charset="0"/>
                <a:cs typeface="Verdana" pitchFamily="34" charset="0"/>
              </a:rPr>
              <a:t>que albergan los castellano manchegos son </a:t>
            </a:r>
            <a:r>
              <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rPr>
              <a:t>relativamente optimistas</a:t>
            </a:r>
            <a:r>
              <a:rPr kumimoji="0" lang="es-ES" altLang="es-ES" sz="1400" b="0" i="0" u="none" strike="noStrike" kern="1200" cap="none" spc="0" normalizeH="0" baseline="0" noProof="0" dirty="0" smtClean="0">
                <a:ln>
                  <a:noFill/>
                </a:ln>
                <a:solidFill>
                  <a:srgbClr val="5F5F5F"/>
                </a:solidFill>
                <a:effectLst/>
                <a:uLnTx/>
                <a:uFillTx/>
                <a:ea typeface="Verdana" pitchFamily="34" charset="0"/>
                <a:cs typeface="Verdana" pitchFamily="34" charset="0"/>
              </a:rPr>
              <a:t>. El 43% cree que </a:t>
            </a:r>
            <a:r>
              <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rPr>
              <a:t>la situación de la comunidad será el próximo año mejor</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 que ahora</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 mientras que sólo el 23% cree que será peor.  Uno de cada tres, el 32% cree que seguirá igual.</a:t>
            </a:r>
            <a:endParaRPr kumimoji="0" lang="es-ES" altLang="es-ES" sz="140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lvl="0" indent="-263525" algn="just">
              <a:lnSpc>
                <a:spcPct val="110000"/>
              </a:lnSpc>
              <a:spcBef>
                <a:spcPts val="600"/>
              </a:spcBef>
              <a:spcAft>
                <a:spcPts val="600"/>
              </a:spcAft>
              <a:buFont typeface="Wingdings" pitchFamily="2" charset="2"/>
              <a:buChar char="Ø"/>
              <a:defRPr/>
            </a:pPr>
            <a:r>
              <a:rPr lang="es-ES" altLang="es-ES" sz="1400" dirty="0" smtClean="0">
                <a:solidFill>
                  <a:srgbClr val="5F5F5F"/>
                </a:solidFill>
                <a:ea typeface="Verdana" pitchFamily="34" charset="0"/>
                <a:cs typeface="Verdana" pitchFamily="34" charset="0"/>
              </a:rPr>
              <a:t>El </a:t>
            </a:r>
            <a:r>
              <a:rPr lang="es-ES" altLang="es-ES" sz="1400" b="1" dirty="0" smtClean="0">
                <a:solidFill>
                  <a:srgbClr val="5F5F5F"/>
                </a:solidFill>
                <a:ea typeface="Verdana" pitchFamily="34" charset="0"/>
                <a:cs typeface="Verdana" pitchFamily="34" charset="0"/>
              </a:rPr>
              <a:t>desempleo</a:t>
            </a:r>
            <a:r>
              <a:rPr lang="es-ES" altLang="es-ES" sz="1400" dirty="0" smtClean="0">
                <a:solidFill>
                  <a:srgbClr val="5F5F5F"/>
                </a:solidFill>
                <a:ea typeface="Verdana" pitchFamily="34" charset="0"/>
                <a:cs typeface="Verdana" pitchFamily="34" charset="0"/>
              </a:rPr>
              <a:t> es percibido como el </a:t>
            </a:r>
            <a:r>
              <a:rPr lang="es-ES" altLang="es-ES" sz="1400" b="1" dirty="0" smtClean="0">
                <a:solidFill>
                  <a:srgbClr val="5F5F5F"/>
                </a:solidFill>
                <a:ea typeface="Verdana" pitchFamily="34" charset="0"/>
                <a:cs typeface="Verdana" pitchFamily="34" charset="0"/>
              </a:rPr>
              <a:t>principal problema de Castilla-La Mancha</a:t>
            </a:r>
            <a:r>
              <a:rPr lang="es-ES" altLang="es-ES" sz="1400" dirty="0" smtClean="0">
                <a:solidFill>
                  <a:srgbClr val="5F5F5F"/>
                </a:solidFill>
                <a:ea typeface="Verdana" pitchFamily="34" charset="0"/>
                <a:cs typeface="Verdana" pitchFamily="34" charset="0"/>
              </a:rPr>
              <a:t>. El 71% de los entrevistados lo menciona en primer o en segundo lugar. Bastante por detrás del paro se mencionan como problema de la región aspectos relacionados con </a:t>
            </a:r>
            <a:r>
              <a:rPr lang="es-ES" altLang="es-ES" sz="1400" b="1" dirty="0" smtClean="0">
                <a:solidFill>
                  <a:srgbClr val="5F5F5F"/>
                </a:solidFill>
                <a:ea typeface="Verdana" pitchFamily="34" charset="0"/>
                <a:cs typeface="Verdana" pitchFamily="34" charset="0"/>
              </a:rPr>
              <a:t>la política: sobre todo la ineficacia y la corrupción de los políticos</a:t>
            </a:r>
            <a:r>
              <a:rPr lang="es-ES" altLang="es-ES" sz="1400" dirty="0" smtClean="0">
                <a:solidFill>
                  <a:srgbClr val="5F5F5F"/>
                </a:solidFill>
                <a:ea typeface="Verdana" pitchFamily="34" charset="0"/>
                <a:cs typeface="Verdana" pitchFamily="34" charset="0"/>
              </a:rPr>
              <a:t>, a los que se refiere el 25% de los castellano manchegos. </a:t>
            </a: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También son uno de cada cuatro (25%) los entrevistados que mencionan la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sanidad </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entre los principales problemas de Castilla-La Mancha. Por  detrás de estos problemas que más se repiten, aparecen menciones a la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economía</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 (falta de empresas e inversiones, 10,5%) y la </a:t>
            </a:r>
            <a:r>
              <a:rPr kumimoji="0" lang="es-ES" altLang="es-ES" sz="1400" b="1" i="0" u="none" strike="noStrike" kern="1200" cap="none" spc="0" normalizeH="0" noProof="0" dirty="0" smtClean="0">
                <a:ln>
                  <a:noFill/>
                </a:ln>
                <a:solidFill>
                  <a:srgbClr val="5F5F5F"/>
                </a:solidFill>
                <a:effectLst/>
                <a:uLnTx/>
                <a:uFillTx/>
                <a:ea typeface="Verdana" pitchFamily="34" charset="0"/>
                <a:cs typeface="Verdana" pitchFamily="34" charset="0"/>
              </a:rPr>
              <a:t>educación</a:t>
            </a:r>
            <a:r>
              <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rPr>
              <a:t> (10%), además de otras menciones muy minoritarias.</a:t>
            </a: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0" i="0" u="none" strike="noStrike" kern="1200" cap="none" spc="0" normalizeH="0" noProof="0" dirty="0" smtClean="0">
              <a:ln>
                <a:noFill/>
              </a:ln>
              <a:solidFill>
                <a:srgbClr val="5F5F5F"/>
              </a:solidFill>
              <a:effectLst/>
              <a:uLnTx/>
              <a:uFillTx/>
              <a:ea typeface="Verdana" pitchFamily="34" charset="0"/>
              <a:cs typeface="Verdana" pitchFamily="34" charset="0"/>
            </a:endParaRPr>
          </a:p>
          <a:p>
            <a:pPr marL="263525" marR="0" lvl="0" indent="-263525" algn="just" defTabSz="914400" rtl="0" eaLnBrk="1" fontAlgn="auto" latinLnBrk="0" hangingPunct="1">
              <a:lnSpc>
                <a:spcPct val="110000"/>
              </a:lnSpc>
              <a:spcBef>
                <a:spcPts val="600"/>
              </a:spcBef>
              <a:spcAft>
                <a:spcPts val="600"/>
              </a:spcAft>
              <a:buClrTx/>
              <a:buSzTx/>
              <a:buFont typeface="Wingdings" pitchFamily="2" charset="2"/>
              <a:buChar char="Ø"/>
              <a:tabLst/>
              <a:defRPr/>
            </a:pPr>
            <a:endParaRPr kumimoji="0" lang="es-ES" altLang="es-ES" sz="1400" b="1" i="0" u="none" strike="noStrike" kern="1200" cap="none" spc="0" normalizeH="0" baseline="0" noProof="0" dirty="0" smtClean="0">
              <a:ln>
                <a:noFill/>
              </a:ln>
              <a:solidFill>
                <a:srgbClr val="5F5F5F"/>
              </a:solidFill>
              <a:effectLst/>
              <a:uLnTx/>
              <a:uFillTx/>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400" dirty="0" smtClean="0">
                <a:latin typeface="+mn-lt"/>
              </a:rPr>
              <a:t>Las expectativas de futuro de Castilla-La Mancha</a:t>
            </a:r>
            <a:endParaRPr lang="es-ES" sz="2400" dirty="0">
              <a:latin typeface="+mn-lt"/>
            </a:endParaRPr>
          </a:p>
        </p:txBody>
      </p:sp>
      <p:sp>
        <p:nvSpPr>
          <p:cNvPr id="5" name="4 Marcador de número de diapositiva"/>
          <p:cNvSpPr>
            <a:spLocks noGrp="1"/>
          </p:cNvSpPr>
          <p:nvPr>
            <p:ph type="sldNum" sz="quarter" idx="12"/>
          </p:nvPr>
        </p:nvSpPr>
        <p:spPr/>
        <p:txBody>
          <a:bodyPr/>
          <a:lstStyle/>
          <a:p>
            <a:fld id="{A4C34904-0DDE-4644-A298-A3FE591A4CF5}" type="slidenum">
              <a:rPr lang="es-ES" smtClean="0"/>
              <a:pPr/>
              <a:t>9</a:t>
            </a:fld>
            <a:endParaRPr lang="es-ES"/>
          </a:p>
        </p:txBody>
      </p:sp>
      <p:sp>
        <p:nvSpPr>
          <p:cNvPr id="9" name="8 CuadroTexto"/>
          <p:cNvSpPr txBox="1"/>
          <p:nvPr/>
        </p:nvSpPr>
        <p:spPr>
          <a:xfrm>
            <a:off x="1331640" y="1196752"/>
            <a:ext cx="6480720" cy="307777"/>
          </a:xfrm>
          <a:prstGeom prst="rect">
            <a:avLst/>
          </a:prstGeom>
          <a:noFill/>
        </p:spPr>
        <p:txBody>
          <a:bodyPr wrap="square" rtlCol="0">
            <a:spAutoFit/>
          </a:bodyPr>
          <a:lstStyle/>
          <a:p>
            <a:pPr algn="ctr"/>
            <a:r>
              <a:rPr lang="es-ES" sz="1400" b="1" i="1" dirty="0" smtClean="0">
                <a:solidFill>
                  <a:srgbClr val="C00000"/>
                </a:solidFill>
              </a:rPr>
              <a:t>Y usted cree que el próximo año esa situación será…</a:t>
            </a:r>
            <a:endParaRPr lang="es-ES" sz="1400" b="1" i="1" dirty="0">
              <a:solidFill>
                <a:srgbClr val="C00000"/>
              </a:solidFill>
            </a:endParaRPr>
          </a:p>
        </p:txBody>
      </p:sp>
      <p:graphicFrame>
        <p:nvGraphicFramePr>
          <p:cNvPr id="11" name="Object 2"/>
          <p:cNvGraphicFramePr>
            <a:graphicFrameLocks noChangeAspect="1"/>
          </p:cNvGraphicFramePr>
          <p:nvPr/>
        </p:nvGraphicFramePr>
        <p:xfrm>
          <a:off x="552684" y="2492896"/>
          <a:ext cx="4019316" cy="368344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0"/>
          <p:cNvSpPr txBox="1">
            <a:spLocks noChangeArrowheads="1"/>
          </p:cNvSpPr>
          <p:nvPr/>
        </p:nvSpPr>
        <p:spPr bwMode="auto">
          <a:xfrm>
            <a:off x="5436096" y="2348880"/>
            <a:ext cx="2880320" cy="307777"/>
          </a:xfrm>
          <a:prstGeom prst="rect">
            <a:avLst/>
          </a:prstGeom>
          <a:solidFill>
            <a:schemeClr val="accent6">
              <a:lumMod val="20000"/>
              <a:lumOff val="80000"/>
            </a:schemeClr>
          </a:solidFill>
          <a:ln>
            <a:headEnd/>
            <a:tailEnd/>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defPPr>
              <a:defRPr lang="es-ES"/>
            </a:defPPr>
            <a:lvl1pPr>
              <a:spcBef>
                <a:spcPct val="50000"/>
              </a:spcBef>
              <a:defRPr sz="1400" b="1" i="1">
                <a:solidFill>
                  <a:srgbClr val="800000"/>
                </a:solidFill>
                <a:latin typeface="+mj-lt"/>
              </a:defRPr>
            </a:lvl1pPr>
          </a:lstStyle>
          <a:p>
            <a:pPr algn="ctr"/>
            <a:r>
              <a:rPr lang="es-ES" altLang="es-ES" dirty="0" smtClean="0">
                <a:latin typeface="+mn-lt"/>
                <a:ea typeface="Verdana" pitchFamily="34" charset="0"/>
                <a:cs typeface="Verdana" pitchFamily="34" charset="0"/>
              </a:rPr>
              <a:t>Según voto en 2015</a:t>
            </a:r>
            <a:endParaRPr lang="es-ES" altLang="es-ES" dirty="0">
              <a:latin typeface="+mn-lt"/>
              <a:ea typeface="Verdana" pitchFamily="34" charset="0"/>
              <a:cs typeface="Verdana" pitchFamily="34" charset="0"/>
            </a:endParaRPr>
          </a:p>
        </p:txBody>
      </p:sp>
      <p:graphicFrame>
        <p:nvGraphicFramePr>
          <p:cNvPr id="12" name="11 Tabla"/>
          <p:cNvGraphicFramePr>
            <a:graphicFrameLocks noGrp="1"/>
          </p:cNvGraphicFramePr>
          <p:nvPr/>
        </p:nvGraphicFramePr>
        <p:xfrm>
          <a:off x="5292080" y="3212976"/>
          <a:ext cx="3258354" cy="2812333"/>
        </p:xfrm>
        <a:graphic>
          <a:graphicData uri="http://schemas.openxmlformats.org/drawingml/2006/table">
            <a:tbl>
              <a:tblPr firstRow="1" bandRow="1">
                <a:tableStyleId>{5C22544A-7EE6-4342-B048-85BDC9FD1C3A}</a:tableStyleId>
              </a:tblPr>
              <a:tblGrid>
                <a:gridCol w="1073144"/>
                <a:gridCol w="439024"/>
                <a:gridCol w="576064"/>
                <a:gridCol w="614432"/>
                <a:gridCol w="555690"/>
              </a:tblGrid>
              <a:tr h="497801">
                <a:tc>
                  <a:txBody>
                    <a:bodyPr/>
                    <a:lstStyle/>
                    <a:p>
                      <a:pPr>
                        <a:lnSpc>
                          <a:spcPct val="100000"/>
                        </a:lnSpc>
                      </a:pPr>
                      <a:endParaRPr lang="es-ES" sz="1400" dirty="0"/>
                    </a:p>
                  </a:txBody>
                  <a:tcPr anchor="b"/>
                </a:tc>
                <a:tc>
                  <a:txBody>
                    <a:bodyPr/>
                    <a:lstStyle/>
                    <a:p>
                      <a:pPr algn="ctr"/>
                      <a:r>
                        <a:rPr lang="es-ES" sz="1200" dirty="0" smtClean="0"/>
                        <a:t>PP</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smtClean="0"/>
                        <a:t>PSOE</a:t>
                      </a:r>
                      <a:endParaRPr lang="es-ES" sz="1200" dirty="0"/>
                    </a:p>
                  </a:txBody>
                  <a:tcPr anchor="ctr">
                    <a:lnL w="12700" cap="flat" cmpd="sng" algn="ctr">
                      <a:solidFill>
                        <a:schemeClr val="bg1"/>
                      </a:solidFill>
                      <a:prstDash val="solid"/>
                      <a:round/>
                      <a:headEnd type="none" w="med" len="med"/>
                      <a:tailEnd type="none" w="med" len="med"/>
                    </a:lnL>
                  </a:tcPr>
                </a:tc>
                <a:tc>
                  <a:txBody>
                    <a:bodyPr/>
                    <a:lstStyle/>
                    <a:p>
                      <a:pPr algn="ctr"/>
                      <a:r>
                        <a:rPr lang="es-ES" sz="1200" dirty="0" smtClean="0"/>
                        <a:t>Pode-</a:t>
                      </a:r>
                      <a:r>
                        <a:rPr lang="es-ES" sz="1200" dirty="0" err="1" smtClean="0"/>
                        <a:t>mos</a:t>
                      </a:r>
                      <a:endParaRPr lang="es-ES" sz="1200" dirty="0"/>
                    </a:p>
                  </a:txBody>
                  <a:tcPr anchor="ctr">
                    <a:lnR w="12700" cap="flat" cmpd="sng" algn="ctr">
                      <a:solidFill>
                        <a:schemeClr val="bg1"/>
                      </a:solidFill>
                      <a:prstDash val="solid"/>
                      <a:round/>
                      <a:headEnd type="none" w="med" len="med"/>
                      <a:tailEnd type="none" w="med" len="med"/>
                    </a:lnR>
                  </a:tcPr>
                </a:tc>
                <a:tc>
                  <a:txBody>
                    <a:bodyPr/>
                    <a:lstStyle/>
                    <a:p>
                      <a:pPr algn="ctr"/>
                      <a:r>
                        <a:rPr lang="es-ES" sz="1200" dirty="0" err="1" smtClean="0"/>
                        <a:t>C’s</a:t>
                      </a:r>
                      <a:endParaRPr lang="es-ES" sz="1200" dirty="0"/>
                    </a:p>
                  </a:txBody>
                  <a:tcPr anchor="ctr">
                    <a:lnL w="12700" cap="flat" cmpd="sng" algn="ctr">
                      <a:solidFill>
                        <a:schemeClr val="bg1"/>
                      </a:solidFill>
                      <a:prstDash val="solid"/>
                      <a:round/>
                      <a:headEnd type="none" w="med" len="med"/>
                      <a:tailEnd type="none" w="med" len="med"/>
                    </a:lnL>
                  </a:tcPr>
                </a:tc>
              </a:tr>
              <a:tr h="497801">
                <a:tc>
                  <a:txBody>
                    <a:bodyPr/>
                    <a:lstStyle/>
                    <a:p>
                      <a:pPr>
                        <a:lnSpc>
                          <a:spcPct val="100000"/>
                        </a:lnSpc>
                      </a:pPr>
                      <a:r>
                        <a:rPr lang="es-ES" sz="1200" b="1" dirty="0" smtClean="0"/>
                        <a:t>Mejor o mucho mejor</a:t>
                      </a:r>
                      <a:endParaRPr lang="es-ES" sz="1200" b="1" dirty="0"/>
                    </a:p>
                  </a:txBody>
                  <a:tcPr anchor="ctr"/>
                </a:tc>
                <a:tc>
                  <a:txBody>
                    <a:bodyPr/>
                    <a:lstStyle/>
                    <a:p>
                      <a:pPr algn="ctr" fontAlgn="b"/>
                      <a:r>
                        <a:rPr lang="es-ES" sz="1100" b="0" i="0" u="none" strike="noStrike" dirty="0">
                          <a:solidFill>
                            <a:srgbClr val="000000"/>
                          </a:solidFill>
                          <a:latin typeface="Calibri"/>
                        </a:rPr>
                        <a:t>43</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53</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a:solidFill>
                            <a:srgbClr val="000000"/>
                          </a:solidFill>
                          <a:latin typeface="Calibri"/>
                        </a:rPr>
                        <a:t>31</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47</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Igual</a:t>
                      </a:r>
                      <a:endParaRPr lang="es-ES" sz="1200" b="1" dirty="0"/>
                    </a:p>
                  </a:txBody>
                  <a:tcPr anchor="ctr"/>
                </a:tc>
                <a:tc>
                  <a:txBody>
                    <a:bodyPr/>
                    <a:lstStyle/>
                    <a:p>
                      <a:pPr algn="ctr" fontAlgn="b"/>
                      <a:r>
                        <a:rPr lang="es-ES" sz="1100" b="0" i="0" u="none" strike="noStrike">
                          <a:solidFill>
                            <a:srgbClr val="000000"/>
                          </a:solidFill>
                          <a:latin typeface="Calibri"/>
                        </a:rPr>
                        <a:t>27</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31</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dirty="0">
                          <a:solidFill>
                            <a:srgbClr val="000000"/>
                          </a:solidFill>
                          <a:latin typeface="Calibri"/>
                        </a:rPr>
                        <a:t>39</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30</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Peor o mucho peor</a:t>
                      </a:r>
                      <a:endParaRPr lang="es-ES" sz="1200" b="1" dirty="0"/>
                    </a:p>
                  </a:txBody>
                  <a:tcPr anchor="ctr"/>
                </a:tc>
                <a:tc>
                  <a:txBody>
                    <a:bodyPr/>
                    <a:lstStyle/>
                    <a:p>
                      <a:pPr algn="ctr" fontAlgn="b"/>
                      <a:r>
                        <a:rPr lang="es-ES" sz="1100" b="0" i="0" u="none" strike="noStrike">
                          <a:solidFill>
                            <a:srgbClr val="000000"/>
                          </a:solidFill>
                          <a:latin typeface="Calibri"/>
                        </a:rPr>
                        <a:t>27</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14</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r>
                        <a:rPr lang="es-ES" sz="1100" b="0" i="0" u="none" strike="noStrike" dirty="0">
                          <a:solidFill>
                            <a:srgbClr val="000000"/>
                          </a:solidFill>
                          <a:latin typeface="Calibri"/>
                        </a:rPr>
                        <a:t>30</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22</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t>NS/NC</a:t>
                      </a:r>
                      <a:endParaRPr lang="es-ES" sz="1200" b="1" dirty="0"/>
                    </a:p>
                  </a:txBody>
                  <a:tcPr anchor="ctr"/>
                </a:tc>
                <a:tc>
                  <a:txBody>
                    <a:bodyPr/>
                    <a:lstStyle/>
                    <a:p>
                      <a:pPr algn="ctr" fontAlgn="b"/>
                      <a:r>
                        <a:rPr lang="es-ES" sz="1100" b="0" i="0" u="none" strike="noStrike">
                          <a:solidFill>
                            <a:srgbClr val="000000"/>
                          </a:solidFill>
                          <a:latin typeface="Calibri"/>
                        </a:rPr>
                        <a:t>3</a:t>
                      </a: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a:solidFill>
                            <a:srgbClr val="000000"/>
                          </a:solidFill>
                          <a:latin typeface="Calibri"/>
                        </a:rPr>
                        <a:t>2</a:t>
                      </a:r>
                    </a:p>
                  </a:txBody>
                  <a:tcPr marL="7620" marR="7620" marT="7620" marB="0" anchor="ctr">
                    <a:lnL w="12700" cap="flat" cmpd="sng" algn="ctr">
                      <a:solidFill>
                        <a:schemeClr val="bg1"/>
                      </a:solidFill>
                      <a:prstDash val="solid"/>
                      <a:round/>
                      <a:headEnd type="none" w="med" len="med"/>
                      <a:tailEnd type="none" w="med" len="med"/>
                    </a:lnL>
                  </a:tcPr>
                </a:tc>
                <a:tc>
                  <a:txBody>
                    <a:bodyPr/>
                    <a:lstStyle/>
                    <a:p>
                      <a:pPr algn="ctr" fontAlgn="b"/>
                      <a:endParaRPr lang="es-ES" sz="1100" b="0" i="0" u="none" strike="noStrike">
                        <a:solidFill>
                          <a:srgbClr val="000000"/>
                        </a:solidFill>
                        <a:latin typeface="Calibri"/>
                      </a:endParaRPr>
                    </a:p>
                  </a:txBody>
                  <a:tcPr marL="7620" marR="7620" marT="7620" marB="0" anchor="ctr">
                    <a:lnR w="12700" cap="flat" cmpd="sng" algn="ctr">
                      <a:solidFill>
                        <a:schemeClr val="bg1"/>
                      </a:solidFill>
                      <a:prstDash val="solid"/>
                      <a:round/>
                      <a:headEnd type="none" w="med" len="med"/>
                      <a:tailEnd type="none" w="med" len="med"/>
                    </a:lnR>
                  </a:tcPr>
                </a:tc>
                <a:tc>
                  <a:txBody>
                    <a:bodyPr/>
                    <a:lstStyle/>
                    <a:p>
                      <a:pPr algn="ctr" fontAlgn="b"/>
                      <a:r>
                        <a:rPr lang="es-ES" sz="1100" b="0" i="0" u="none" strike="noStrike" dirty="0">
                          <a:solidFill>
                            <a:srgbClr val="000000"/>
                          </a:solidFill>
                          <a:latin typeface="Calibri"/>
                        </a:rPr>
                        <a:t>1</a:t>
                      </a:r>
                    </a:p>
                  </a:txBody>
                  <a:tcPr marL="7620" marR="7620" marT="7620" marB="0" anchor="ctr">
                    <a:lnL w="12700" cap="flat" cmpd="sng" algn="ctr">
                      <a:solidFill>
                        <a:schemeClr val="bg1"/>
                      </a:solidFill>
                      <a:prstDash val="solid"/>
                      <a:round/>
                      <a:headEnd type="none" w="med" len="med"/>
                      <a:tailEnd type="none" w="med" len="med"/>
                    </a:lnL>
                  </a:tcPr>
                </a:tc>
              </a:tr>
              <a:tr h="453177">
                <a:tc>
                  <a:txBody>
                    <a:bodyPr/>
                    <a:lstStyle/>
                    <a:p>
                      <a:pPr>
                        <a:lnSpc>
                          <a:spcPct val="100000"/>
                        </a:lnSpc>
                      </a:pPr>
                      <a:r>
                        <a:rPr lang="es-ES" sz="1200" b="1" dirty="0" smtClean="0">
                          <a:solidFill>
                            <a:schemeClr val="bg1"/>
                          </a:solidFill>
                        </a:rPr>
                        <a:t>Total</a:t>
                      </a:r>
                      <a:endParaRPr lang="es-ES" sz="1200" b="1" dirty="0">
                        <a:solidFill>
                          <a:schemeClr val="bg1"/>
                        </a:solidFill>
                      </a:endParaRPr>
                    </a:p>
                  </a:txBody>
                  <a:tcPr anchor="ct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s-ES" sz="1200" dirty="0" smtClean="0">
                          <a:solidFill>
                            <a:schemeClr val="bg1"/>
                          </a:solidFill>
                        </a:rPr>
                        <a:t>100</a:t>
                      </a:r>
                      <a:endParaRPr lang="es-ES" sz="120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accent1"/>
                    </a:solidFill>
                  </a:tcPr>
                </a:tc>
              </a:tr>
            </a:tbl>
          </a:graphicData>
        </a:graphic>
      </p:graphicFrame>
      <p:sp>
        <p:nvSpPr>
          <p:cNvPr id="13" name="12 Elipse"/>
          <p:cNvSpPr/>
          <p:nvPr/>
        </p:nvSpPr>
        <p:spPr>
          <a:xfrm>
            <a:off x="8028384" y="3861048"/>
            <a:ext cx="43204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a:off x="7510196" y="4327821"/>
            <a:ext cx="360040"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6876257" y="3849473"/>
            <a:ext cx="432048" cy="2275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Elipse"/>
          <p:cNvSpPr/>
          <p:nvPr/>
        </p:nvSpPr>
        <p:spPr>
          <a:xfrm>
            <a:off x="6395350" y="3837898"/>
            <a:ext cx="408898" cy="2391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Personalizado 1">
      <a:dk1>
        <a:sysClr val="windowText" lastClr="000000"/>
      </a:dk1>
      <a:lt1>
        <a:sysClr val="window" lastClr="FFFFFF"/>
      </a:lt1>
      <a:dk2>
        <a:srgbClr val="003366"/>
      </a:dk2>
      <a:lt2>
        <a:srgbClr val="EEECE1"/>
      </a:lt2>
      <a:accent1>
        <a:srgbClr val="0A84FF"/>
      </a:accent1>
      <a:accent2>
        <a:srgbClr val="FF0000"/>
      </a:accent2>
      <a:accent3>
        <a:srgbClr val="9BBB59"/>
      </a:accent3>
      <a:accent4>
        <a:srgbClr val="9966FF"/>
      </a:accent4>
      <a:accent5>
        <a:srgbClr val="92CDDC"/>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5923</TotalTime>
  <Words>6576</Words>
  <Application>Microsoft Office PowerPoint</Application>
  <PresentationFormat>Presentación en pantalla (4:3)</PresentationFormat>
  <Paragraphs>1211</Paragraphs>
  <Slides>73</Slides>
  <Notes>73</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73</vt:i4>
      </vt:variant>
    </vt:vector>
  </HeadingPairs>
  <TitlesOfParts>
    <vt:vector size="80" baseType="lpstr">
      <vt:lpstr>Arial</vt:lpstr>
      <vt:lpstr>Calibri</vt:lpstr>
      <vt:lpstr>Traditional Arabic</vt:lpstr>
      <vt:lpstr>Verdana</vt:lpstr>
      <vt:lpstr>Wingdings</vt:lpstr>
      <vt:lpstr>Tema de Office</vt:lpstr>
      <vt:lpstr>Fotografía de Photo Editor</vt:lpstr>
      <vt:lpstr>Presentación de PowerPoint</vt:lpstr>
      <vt:lpstr>Ficha técnica</vt:lpstr>
      <vt:lpstr>Presentación de PowerPoint</vt:lpstr>
      <vt:lpstr>La situación de la Comunidad</vt:lpstr>
      <vt:lpstr>La situación actual en Castilla-La Mancha</vt:lpstr>
      <vt:lpstr>La situación actual en Castilla-La Mancha</vt:lpstr>
      <vt:lpstr>La situación de Castilla-La Mancha</vt:lpstr>
      <vt:lpstr>Expectativas de futuro y problemas de la comunidad</vt:lpstr>
      <vt:lpstr>Las expectativas de futuro de Castilla-La Mancha</vt:lpstr>
      <vt:lpstr>Los problemas de la región</vt:lpstr>
      <vt:lpstr>Expectativas personales de los castellano manchegos</vt:lpstr>
      <vt:lpstr>Las expectativas personales</vt:lpstr>
      <vt:lpstr>El sentimiento de felicidad</vt:lpstr>
      <vt:lpstr>El sentimiento de felicidad</vt:lpstr>
      <vt:lpstr>Presentación de PowerPoint</vt:lpstr>
      <vt:lpstr>La gestión del Gobierno de la Comunidad</vt:lpstr>
      <vt:lpstr>La gestión del Gobierno de Castilla-La Mancha</vt:lpstr>
      <vt:lpstr>La gestión del Gobierno de Castilla-La Mancha</vt:lpstr>
      <vt:lpstr>Presentación de PowerPoint</vt:lpstr>
      <vt:lpstr>Presentación de PowerPoint</vt:lpstr>
      <vt:lpstr>La gestión del gobierno actual y el anterior</vt:lpstr>
      <vt:lpstr>Presentación de PowerPoint</vt:lpstr>
      <vt:lpstr>Notoriedad e imagen del Presidente</vt:lpstr>
      <vt:lpstr>Conocimiento del Presidente</vt:lpstr>
      <vt:lpstr>Las cualidades del Presidente García Page</vt:lpstr>
      <vt:lpstr>Notoriedad e imagen de la líder de la oposición</vt:lpstr>
      <vt:lpstr>Conocimiento de la líder de la oposición</vt:lpstr>
      <vt:lpstr>Las cualidades de la líder de la oposición</vt:lpstr>
      <vt:lpstr>Comparación entre García Page y Cospedal</vt:lpstr>
      <vt:lpstr>Presentación de PowerPoint</vt:lpstr>
      <vt:lpstr>La gestión del Presidente García Page</vt:lpstr>
      <vt:lpstr>La gestión del Presidente de Castilla-La Mancha</vt:lpstr>
      <vt:lpstr>Presentación de PowerPoint</vt:lpstr>
      <vt:lpstr>Presentación de PowerPoint</vt:lpstr>
      <vt:lpstr>La gestión del Presidente, comparada con la anterior</vt:lpstr>
      <vt:lpstr>Presentación de PowerPoint</vt:lpstr>
      <vt:lpstr>Conocimiento y valoración de los líderes regionales</vt:lpstr>
      <vt:lpstr>La notoriedad de los líderes castellano manchegos</vt:lpstr>
      <vt:lpstr>La valoración de los líderes</vt:lpstr>
      <vt:lpstr>Relevancia de los líderes</vt:lpstr>
      <vt:lpstr>La valoración de los líderes</vt:lpstr>
      <vt:lpstr>Presentación de PowerPoint</vt:lpstr>
      <vt:lpstr>Los indicadores de voto</vt:lpstr>
      <vt:lpstr>Los indicadores de voto</vt:lpstr>
      <vt:lpstr>El sentimiento de rechazo</vt:lpstr>
      <vt:lpstr>Los sentimientos de rechazo (voto negativo)</vt:lpstr>
      <vt:lpstr>Las estimaciones de voto</vt:lpstr>
      <vt:lpstr>Estimación de voto</vt:lpstr>
      <vt:lpstr>Presentación de PowerPoint</vt:lpstr>
      <vt:lpstr>Las transferencias de voto</vt:lpstr>
      <vt:lpstr>Transferencias de voto</vt:lpstr>
      <vt:lpstr>Perfiles electorales</vt:lpstr>
      <vt:lpstr>Perfil demográfico</vt:lpstr>
      <vt:lpstr>Perfil de estatus</vt:lpstr>
      <vt:lpstr>Perfil territorial</vt:lpstr>
      <vt:lpstr>La ideología y el voto</vt:lpstr>
      <vt:lpstr>Distribución en la escala de ideología</vt:lpstr>
      <vt:lpstr>Voto + Simpatía según ideología</vt:lpstr>
      <vt:lpstr>Presentación de PowerPoint</vt:lpstr>
      <vt:lpstr>La identidad castellano manchega</vt:lpstr>
      <vt:lpstr>Distribución en la escala de identidad</vt:lpstr>
      <vt:lpstr>El sentimiento de identidad castellano manchega</vt:lpstr>
      <vt:lpstr>El sentimiento de identidad castellano manchega</vt:lpstr>
      <vt:lpstr>Presentación de PowerPoint</vt:lpstr>
      <vt:lpstr>Notoriedad de la publicidad institucional</vt:lpstr>
      <vt:lpstr>Recuerdo de campañas</vt:lpstr>
      <vt:lpstr>Presentación de PowerPoint</vt:lpstr>
      <vt:lpstr>La pertenencia a redes sociales</vt:lpstr>
      <vt:lpstr>Pertenencia a redes sociales</vt:lpstr>
      <vt:lpstr>Frecuencia de uso de las redes sociales</vt:lpstr>
      <vt:lpstr>Frecuencia de uso de las redes sociales</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Félix</dc:creator>
  <cp:lastModifiedBy>mjar17 María José Álvarez Rodríguez tfno:9252 66917</cp:lastModifiedBy>
  <cp:revision>869</cp:revision>
  <dcterms:created xsi:type="dcterms:W3CDTF">2014-12-30T17:25:50Z</dcterms:created>
  <dcterms:modified xsi:type="dcterms:W3CDTF">2017-07-26T12:00:38Z</dcterms:modified>
</cp:coreProperties>
</file>